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256" r:id="rId2"/>
    <p:sldId id="406" r:id="rId3"/>
    <p:sldId id="442" r:id="rId4"/>
    <p:sldId id="483" r:id="rId5"/>
    <p:sldId id="484" r:id="rId6"/>
    <p:sldId id="485" r:id="rId7"/>
    <p:sldId id="427" r:id="rId8"/>
    <p:sldId id="428" r:id="rId9"/>
    <p:sldId id="487" r:id="rId10"/>
    <p:sldId id="456" r:id="rId11"/>
    <p:sldId id="457" r:id="rId12"/>
    <p:sldId id="480" r:id="rId13"/>
    <p:sldId id="481" r:id="rId14"/>
    <p:sldId id="482" r:id="rId15"/>
    <p:sldId id="431" r:id="rId16"/>
    <p:sldId id="451" r:id="rId17"/>
    <p:sldId id="454" r:id="rId18"/>
    <p:sldId id="429" r:id="rId19"/>
    <p:sldId id="435" r:id="rId20"/>
    <p:sldId id="432" r:id="rId21"/>
    <p:sldId id="433" r:id="rId22"/>
    <p:sldId id="434" r:id="rId23"/>
    <p:sldId id="453" r:id="rId24"/>
    <p:sldId id="436" r:id="rId25"/>
    <p:sldId id="440" r:id="rId26"/>
    <p:sldId id="437" r:id="rId27"/>
    <p:sldId id="445" r:id="rId28"/>
    <p:sldId id="449" r:id="rId29"/>
    <p:sldId id="450" r:id="rId30"/>
    <p:sldId id="452" r:id="rId31"/>
    <p:sldId id="486" r:id="rId32"/>
    <p:sldId id="488" r:id="rId33"/>
    <p:sldId id="464" r:id="rId34"/>
    <p:sldId id="465" r:id="rId35"/>
    <p:sldId id="455" r:id="rId36"/>
    <p:sldId id="460" r:id="rId37"/>
    <p:sldId id="467" r:id="rId38"/>
    <p:sldId id="461" r:id="rId39"/>
    <p:sldId id="462" r:id="rId40"/>
    <p:sldId id="492" r:id="rId41"/>
    <p:sldId id="466" r:id="rId42"/>
    <p:sldId id="468" r:id="rId43"/>
    <p:sldId id="477" r:id="rId44"/>
    <p:sldId id="405" r:id="rId45"/>
    <p:sldId id="293" r:id="rId46"/>
    <p:sldId id="306" r:id="rId47"/>
    <p:sldId id="491" r:id="rId48"/>
    <p:sldId id="441" r:id="rId49"/>
    <p:sldId id="469" r:id="rId50"/>
    <p:sldId id="470" r:id="rId51"/>
    <p:sldId id="471" r:id="rId52"/>
    <p:sldId id="472" r:id="rId53"/>
    <p:sldId id="475" r:id="rId54"/>
    <p:sldId id="474" r:id="rId55"/>
    <p:sldId id="478" r:id="rId56"/>
    <p:sldId id="490" r:id="rId57"/>
    <p:sldId id="438" r:id="rId58"/>
    <p:sldId id="443" r:id="rId59"/>
    <p:sldId id="446" r:id="rId60"/>
    <p:sldId id="447" r:id="rId61"/>
    <p:sldId id="448" r:id="rId62"/>
    <p:sldId id="458" r:id="rId63"/>
    <p:sldId id="459" r:id="rId64"/>
    <p:sldId id="493" r:id="rId65"/>
    <p:sldId id="479" r:id="rId66"/>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70944" autoAdjust="0"/>
  </p:normalViewPr>
  <p:slideViewPr>
    <p:cSldViewPr snapToGrid="0">
      <p:cViewPr varScale="1">
        <p:scale>
          <a:sx n="58" d="100"/>
          <a:sy n="58" d="100"/>
        </p:scale>
        <p:origin x="1906" y="6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5/10/2023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05/10/2023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rxiv.org/pdf/1603.07285.pdf" TargetMode="External"/><Relationship Id="rId2" Type="http://schemas.openxmlformats.org/officeDocument/2006/relationships/slide" Target="../slides/slide39.xml"/><Relationship Id="rId1" Type="http://schemas.openxmlformats.org/officeDocument/2006/relationships/notesMaster" Target="../notesMasters/notesMaster1.xml"/><Relationship Id="rId5" Type="http://schemas.openxmlformats.org/officeDocument/2006/relationships/hyperlink" Target="https://papers.nips.cc/paper/4824-imagenet-classification-with-deep-convolutional-neural-networks.pdf" TargetMode="External"/><Relationship Id="rId4" Type="http://schemas.openxmlformats.org/officeDocument/2006/relationships/hyperlink" Target="https://arxiv.org/pdf/1811.11718.pdf"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Os pixels contêm informações sobre cor e brilho e são organizados em uma grade retangular. Em uma imagem colorida, geralmente, cada pixel é composto por três componentes de cores básicas: vermelho (R), verde (G) e azul (B), formando assim uma tríade de cores conhecida como o modelo RGB. A combinação dessas três cores em diferentes intensidades cria uma ampla variedade de cores e tons em uma imagem.</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4075787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As cores influenciam na detecção?</a:t>
            </a:r>
          </a:p>
          <a:p>
            <a:r>
              <a:rPr lang="pt-BR" dirty="0"/>
              <a:t>[1] https://www.quora.com/How-does-convolutional-Neural-Network-handle-color-images-in-object-recognition</a:t>
            </a:r>
          </a:p>
          <a:p>
            <a:r>
              <a:rPr lang="pt-BR" dirty="0"/>
              <a:t>[2] https://www.reddit.com/r/MachineLearning/comments/n8d4tt/cnns_color_invariance_discussion/?onetap_auto=true</a:t>
            </a:r>
          </a:p>
          <a:p>
            <a:r>
              <a:rPr lang="pt-BR"/>
              <a:t>[3] https://stackoverflow.com/questions/65828713/the-role-effect-of-color-information-on-cnn</a:t>
            </a:r>
            <a:endParaRPr lang="pt-BR" dirty="0"/>
          </a:p>
          <a:p>
            <a:endParaRPr lang="pt-BR" dirty="0"/>
          </a:p>
          <a:p>
            <a:endParaRPr lang="pt-BR" dirty="0"/>
          </a:p>
          <a:p>
            <a:endParaRPr lang="pt-BR" dirty="0"/>
          </a:p>
          <a:p>
            <a:r>
              <a:rPr lang="pt-BR" dirty="0"/>
              <a:t>Referências</a:t>
            </a:r>
          </a:p>
          <a:p>
            <a:endParaRPr lang="pt-BR" dirty="0"/>
          </a:p>
          <a:p>
            <a:r>
              <a:rPr lang="pt-BR" dirty="0"/>
              <a:t>[1] https://dennybritz.com/posts/wildml/understanding-convolutional-neural-networks-for-nlp/</a:t>
            </a:r>
          </a:p>
          <a:p>
            <a:endParaRPr lang="pt-BR" dirty="0"/>
          </a:p>
          <a:p>
            <a:r>
              <a:rPr lang="pt-BR" dirty="0"/>
              <a:t>Um mapa de características (também chamado de mapa de ativação ou </a:t>
            </a:r>
            <a:r>
              <a:rPr lang="pt-BR" dirty="0" err="1"/>
              <a:t>feature</a:t>
            </a:r>
            <a:r>
              <a:rPr lang="pt-BR" dirty="0"/>
              <a:t> </a:t>
            </a:r>
            <a:r>
              <a:rPr lang="pt-BR" dirty="0" err="1"/>
              <a:t>map</a:t>
            </a:r>
            <a:r>
              <a:rPr lang="pt-BR" dirty="0"/>
              <a:t> em inglês) em uma rede neural, especialmente em uma rede neural convolucional (CNN), é uma representação bidimensional das características extraídas de uma camada anterior da rede. Essas características são obtidas por meio de operações de convolução, </a:t>
            </a:r>
            <a:r>
              <a:rPr lang="pt-BR" dirty="0" err="1"/>
              <a:t>pooling</a:t>
            </a:r>
            <a:r>
              <a:rPr lang="pt-BR" dirty="0"/>
              <a:t> e ativação aplicadas à entrada da rede (que pode ser uma imagem ou outra forma de dados).</a:t>
            </a:r>
          </a:p>
          <a:p>
            <a:endParaRPr lang="pt-BR" dirty="0"/>
          </a:p>
          <a:p>
            <a:r>
              <a:rPr lang="pt-BR" dirty="0"/>
              <a:t>Aqui estão algumas informações importantes sobre os mapas de características em uma rede neural:</a:t>
            </a:r>
          </a:p>
          <a:p>
            <a:endParaRPr lang="pt-BR" dirty="0"/>
          </a:p>
          <a:p>
            <a:r>
              <a:rPr lang="pt-BR" dirty="0"/>
              <a:t>1. **Mapa de Características por Camada**: Normalmente, em uma CNN, cada camada convolucional produz um conjunto de mapas de características. Cada mapa de características captura diferentes aspectos das características presentes na imagem de entrada. Por exemplo, um mapa de características pode destacar bordas, outro pode enfatizar texturas, e assim por diante.</a:t>
            </a:r>
          </a:p>
          <a:p>
            <a:endParaRPr lang="pt-BR" dirty="0"/>
          </a:p>
          <a:p>
            <a:r>
              <a:rPr lang="pt-BR" dirty="0"/>
              <a:t>2. **Dimensões Espaciais**: Um mapa de características é uma matriz bidimensional, onde cada elemento na matriz corresponde à ativação de um neurônio na camada convolucional. As dimensões espaciais (largura e altura) dos mapas de características podem variar dependendo da arquitetura da rede e das operações aplicadas.</a:t>
            </a:r>
          </a:p>
          <a:p>
            <a:endParaRPr lang="pt-BR" dirty="0"/>
          </a:p>
          <a:p>
            <a:r>
              <a:rPr lang="pt-BR" dirty="0"/>
              <a:t>3. **Profundidade**: A profundidade de um mapa de características se refere ao número de canais (ou neurônios) nesse mapa. Cada canal é responsável por detectar uma característica específica na entrada. Em um mapa de características RGB, por exemplo, você pode ter canais responsáveis por detectar a presença de cores como vermelho, verde e azul.</a:t>
            </a:r>
          </a:p>
          <a:p>
            <a:endParaRPr lang="pt-BR" dirty="0"/>
          </a:p>
          <a:p>
            <a:r>
              <a:rPr lang="pt-BR" dirty="0"/>
              <a:t>4. **Transformações Hierárquicas**: À medida que os dados fluem pela rede, os mapas de características em camadas subsequentes tendem a representar características mais abstratas e complexas, resultando em uma hierarquia de representações. Por exemplo, os primeiros mapas de características podem representar bordas simples, enquanto mapas mais profundos podem representar características mais complexas, como rostos em uma imagem.</a:t>
            </a:r>
          </a:p>
          <a:p>
            <a:endParaRPr lang="pt-BR" dirty="0"/>
          </a:p>
          <a:p>
            <a:r>
              <a:rPr lang="pt-BR" dirty="0"/>
              <a:t>5. **Convoluções e </a:t>
            </a:r>
            <a:r>
              <a:rPr lang="pt-BR" dirty="0" err="1"/>
              <a:t>Pooling</a:t>
            </a:r>
            <a:r>
              <a:rPr lang="pt-BR" dirty="0"/>
              <a:t>**: A criação de mapas de características envolve a aplicação de operações de convolução para extrair padrões locais e, em seguida, operações de </a:t>
            </a:r>
            <a:r>
              <a:rPr lang="pt-BR" dirty="0" err="1"/>
              <a:t>pooling</a:t>
            </a:r>
            <a:r>
              <a:rPr lang="pt-BR" dirty="0"/>
              <a:t> para reduzir as dimensões espaciais e preservar características importantes.</a:t>
            </a:r>
          </a:p>
          <a:p>
            <a:endParaRPr lang="pt-BR" dirty="0"/>
          </a:p>
          <a:p>
            <a:r>
              <a:rPr lang="pt-BR" dirty="0"/>
              <a:t>Os mapas de características são essenciais para o funcionamento das </a:t>
            </a:r>
            <a:r>
              <a:rPr lang="pt-BR" dirty="0" err="1"/>
              <a:t>CNNs</a:t>
            </a:r>
            <a:r>
              <a:rPr lang="pt-BR" dirty="0"/>
              <a:t>, pois permitem que a rede aprenda representações hierárquicas das entradas, o que é particularmente útil em tarefas de visão computacional, como reconhecimento de objetos em imagens. Cada mapa de características fornece informações valiosas sobre diferentes aspectos das imagens de entrada e, quando combinados em camadas posteriores da rede, podem levar a uma compreensão mais profunda e abstrata dos dados.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964796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https://dennybritz.com/posts/wildml/understanding-convolutional-neural-networks-for-nlp/</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2587823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4221628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4025565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https://d2l.ai/chapter_convolutional-neural-networks/padding-and-strides.html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2266041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2529665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814486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solidFill>
                  <a:srgbClr val="000000"/>
                </a:solidFill>
                <a:effectLst/>
                <a:latin typeface="Roboto" panose="02000000000000000000" pitchFamily="2" charset="0"/>
              </a:rPr>
              <a:t>As we slide the filter over the width and height of the input volume we will produce a 2-dimensional activation map that gives the responses of that filter at every spatial position. Intuitively, the network will learn filters that activate when they see some type of visual feature such as an edge of some orientation or a blotch of some color on the first layer, or eventually entire honeycomb or wheel-like patterns on higher layers of the network.</a:t>
            </a:r>
          </a:p>
          <a:p>
            <a:endParaRPr lang="en-US" b="0" i="0" dirty="0">
              <a:solidFill>
                <a:srgbClr val="232629"/>
              </a:solidFill>
              <a:effectLst/>
              <a:latin typeface="-apple-system"/>
            </a:endParaRPr>
          </a:p>
          <a:p>
            <a:r>
              <a:rPr lang="en-US" b="0" i="0" dirty="0">
                <a:solidFill>
                  <a:srgbClr val="232629"/>
                </a:solidFill>
                <a:effectLst/>
                <a:latin typeface="-apple-system"/>
              </a:rPr>
              <a:t>A high activation means a certain feature was found.</a:t>
            </a:r>
          </a:p>
          <a:p>
            <a:endParaRPr lang="pt-BR" dirty="0"/>
          </a:p>
          <a:p>
            <a:r>
              <a:rPr lang="pt-BR" dirty="0"/>
              <a:t>Referências</a:t>
            </a:r>
          </a:p>
          <a:p>
            <a:r>
              <a:rPr lang="pt-BR" dirty="0"/>
              <a:t>[1] http://d2l.ai/chapter_convolutional-neural-networks/conv-layer.html</a:t>
            </a:r>
          </a:p>
          <a:p>
            <a:r>
              <a:rPr lang="pt-BR" dirty="0"/>
              <a:t>[2] https://stats.stackexchange.com/questions/291820/what-is-the-definition-of-a-feature-map-aka-activation-map-in-a-convolutio/292064#292064</a:t>
            </a:r>
          </a:p>
          <a:p>
            <a:r>
              <a:rPr lang="pt-BR" dirty="0"/>
              <a:t>[3] https://cs231n.github.io/convolutional-networks/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899048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974704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 convolução permite que as </a:t>
            </a:r>
            <a:r>
              <a:rPr lang="pt-BR" b="0" i="0" dirty="0" err="1">
                <a:solidFill>
                  <a:srgbClr val="374151"/>
                </a:solidFill>
                <a:effectLst/>
                <a:latin typeface="Söhne"/>
              </a:rPr>
              <a:t>CNNs</a:t>
            </a:r>
            <a:r>
              <a:rPr lang="pt-BR" b="0" i="0" dirty="0">
                <a:solidFill>
                  <a:srgbClr val="374151"/>
                </a:solidFill>
                <a:effectLst/>
                <a:latin typeface="Söhne"/>
              </a:rPr>
              <a:t> detectem padrões locais em uma imagem, como bordas, texturas e outras características. </a:t>
            </a:r>
          </a:p>
          <a:p>
            <a:r>
              <a:rPr lang="pt-BR" b="0" i="0" dirty="0">
                <a:solidFill>
                  <a:srgbClr val="374151"/>
                </a:solidFill>
                <a:effectLst/>
                <a:latin typeface="Söhne"/>
              </a:rPr>
              <a:t>O compartilhamento de parâmetros reduz drasticamente o número de parâmetros da rede, tornando-a mais eficiente e menos propensa a </a:t>
            </a:r>
            <a:r>
              <a:rPr lang="pt-BR" b="0" i="0" dirty="0" err="1">
                <a:solidFill>
                  <a:srgbClr val="374151"/>
                </a:solidFill>
                <a:effectLst/>
                <a:latin typeface="Söhne"/>
              </a:rPr>
              <a:t>overfitting</a:t>
            </a:r>
            <a:r>
              <a:rPr lang="pt-BR" b="0" i="0" dirty="0">
                <a:solidFill>
                  <a:srgbClr val="374151"/>
                </a:solidFill>
                <a:effectLst/>
                <a:latin typeface="Söhne"/>
              </a:rPr>
              <a: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387423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https://ai.stackexchange.com/questions/21999/do-convolutional-neural-networks-perform-convolution-or-cross-correlation</a:t>
            </a:r>
          </a:p>
          <a:p>
            <a:r>
              <a:rPr lang="pt-BR" dirty="0"/>
              <a:t>[2] https://datascience.stackexchange.com/questions/40533/convolution-and-cross-correlation-in-cnn</a:t>
            </a:r>
          </a:p>
          <a:p>
            <a:r>
              <a:rPr lang="pt-BR" dirty="0"/>
              <a:t>[3] https://glassboxmedicine.com/2019/07/26/convolution-vs-cross-correlation/</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4118094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https://datahacker.rs/one-layer-covolutional-neural-network/</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71331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https://learnopencv.com/understanding-convolutional-neural-networks-cnn/</a:t>
            </a:r>
          </a:p>
          <a:p>
            <a:r>
              <a:rPr lang="pt-BR" dirty="0"/>
              <a:t>[2] https://datahacker.rs/one-layer-covolutional-neural-network/</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451224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effectLst/>
                <a:latin typeface="Roboto" panose="02000000000000000000" pitchFamily="2" charset="0"/>
              </a:rPr>
              <a:t>the convolutional layer output is sometimes called a </a:t>
            </a:r>
            <a:r>
              <a:rPr lang="en-US" b="0" i="1" dirty="0">
                <a:effectLst/>
                <a:latin typeface="Roboto" panose="02000000000000000000" pitchFamily="2" charset="0"/>
              </a:rPr>
              <a:t>feature map</a:t>
            </a:r>
            <a:r>
              <a:rPr lang="en-US" b="0" i="0" dirty="0">
                <a:effectLst/>
                <a:latin typeface="Roboto" panose="02000000000000000000" pitchFamily="2" charset="0"/>
              </a:rPr>
              <a:t>, as it can be regarded as the learned representations (features) in the spatial dimensions (e.g., width and height) to the subsequent layer. In CNNs, for any element x of some layer, its </a:t>
            </a:r>
            <a:r>
              <a:rPr lang="en-US" b="0" i="1" dirty="0">
                <a:effectLst/>
                <a:latin typeface="Roboto" panose="02000000000000000000" pitchFamily="2" charset="0"/>
              </a:rPr>
              <a:t>receptive field</a:t>
            </a:r>
            <a:r>
              <a:rPr lang="en-US" b="0" i="0" dirty="0">
                <a:effectLst/>
                <a:latin typeface="Roboto" panose="02000000000000000000" pitchFamily="2" charset="0"/>
              </a:rPr>
              <a:t> refers to all the elements (from all the previous layers) that may affect the calculation of x during the forward propagation.</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2815123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effectLst/>
                <a:latin typeface="Roboto" panose="02000000000000000000" pitchFamily="2" charset="0"/>
              </a:rPr>
              <a:t>the convolutional layer output is sometimes called a </a:t>
            </a:r>
            <a:r>
              <a:rPr lang="en-US" b="0" i="1" dirty="0">
                <a:effectLst/>
                <a:latin typeface="Roboto" panose="02000000000000000000" pitchFamily="2" charset="0"/>
              </a:rPr>
              <a:t>feature map</a:t>
            </a:r>
            <a:r>
              <a:rPr lang="en-US" b="0" i="0" dirty="0">
                <a:effectLst/>
                <a:latin typeface="Roboto" panose="02000000000000000000" pitchFamily="2" charset="0"/>
              </a:rPr>
              <a:t>, as it can be regarded as the learned representations (features) in the spatial dimensions (e.g., width and height) to the subsequent layer. In CNNs, for any element x of some layer, its </a:t>
            </a:r>
            <a:r>
              <a:rPr lang="en-US" b="0" i="1" dirty="0">
                <a:effectLst/>
                <a:latin typeface="Roboto" panose="02000000000000000000" pitchFamily="2" charset="0"/>
              </a:rPr>
              <a:t>receptive field</a:t>
            </a:r>
            <a:r>
              <a:rPr lang="en-US" b="0" i="0" dirty="0">
                <a:effectLst/>
                <a:latin typeface="Roboto" panose="02000000000000000000" pitchFamily="2" charset="0"/>
              </a:rPr>
              <a:t> refers to all the elements (from all the previous layers) that may affect the calculation of x during the forward propagation.</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191970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https://courses.cs.washington.edu/courses/cse416/22su/lectures/10/lecture_10.pdf</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3286683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https://courses.cs.washington.edu/courses/cse416/22su/lectures/10/lecture_10.pdf</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2155194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https://mriquestions.com/convolutional-network.html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2150893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C2F35"/>
                </a:solidFill>
                <a:effectLst/>
                <a:latin typeface="Trebuchet MS" panose="020B0603020202020204" pitchFamily="34" charset="0"/>
              </a:rPr>
              <a:t>A função piso é definida como uma função que retorna o maior inteiro menor ou igual a </a:t>
            </a:r>
            <a:r>
              <a:rPr lang="pt-BR" b="0" i="1" dirty="0">
                <a:solidFill>
                  <a:srgbClr val="2C2F35"/>
                </a:solidFill>
                <a:effectLst/>
                <a:latin typeface="Trebuchet MS" panose="020B0603020202020204" pitchFamily="34" charset="0"/>
              </a:rPr>
              <a:t>x</a:t>
            </a:r>
            <a:r>
              <a:rPr lang="pt-BR" b="0" i="0" dirty="0">
                <a:solidFill>
                  <a:srgbClr val="2C2F35"/>
                </a:solidFill>
                <a:effectLst/>
                <a:latin typeface="Trebuchet MS" panose="020B0603020202020204" pitchFamily="34" charset="0"/>
              </a:rPr>
              <a: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3531220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63636"/>
                </a:solidFill>
                <a:effectLst/>
                <a:latin typeface="BlinkMacSystemFont"/>
              </a:rPr>
              <a:t>Padding</a:t>
            </a:r>
            <a:r>
              <a:rPr lang="en-US" b="0" i="0" dirty="0">
                <a:solidFill>
                  <a:srgbClr val="555555"/>
                </a:solidFill>
                <a:effectLst/>
                <a:latin typeface="BlinkMacSystemFont"/>
              </a:rPr>
              <a:t> is often necessary when the kernel extends beyond the activation map. Padding conserves data at the borders of activation maps, which leads to better performance, and it can help </a:t>
            </a:r>
            <a:r>
              <a:rPr lang="en-US" b="0" i="0" u="none" strike="noStrike" dirty="0">
                <a:solidFill>
                  <a:srgbClr val="3273DC"/>
                </a:solidFill>
                <a:effectLst/>
                <a:latin typeface="BlinkMacSystemFont"/>
                <a:hlinkClick r:id="rId3" tooltip="See page 13"/>
              </a:rPr>
              <a:t>preserve the input's spatial size</a:t>
            </a:r>
            <a:r>
              <a:rPr lang="en-US" b="0" i="0" dirty="0">
                <a:solidFill>
                  <a:srgbClr val="555555"/>
                </a:solidFill>
                <a:effectLst/>
                <a:latin typeface="BlinkMacSystemFont"/>
              </a:rPr>
              <a:t>, which allows an architecture designer to build deeper, higher performing networks. There exist </a:t>
            </a:r>
            <a:r>
              <a:rPr lang="en-US" b="0" i="0" u="none" strike="noStrike" dirty="0">
                <a:solidFill>
                  <a:srgbClr val="3273DC"/>
                </a:solidFill>
                <a:effectLst/>
                <a:latin typeface="BlinkMacSystemFont"/>
                <a:hlinkClick r:id="rId4" tooltip="Outlines major padding techniques"/>
              </a:rPr>
              <a:t>many padding techniques</a:t>
            </a:r>
            <a:r>
              <a:rPr lang="en-US" b="0" i="0" dirty="0">
                <a:solidFill>
                  <a:srgbClr val="555555"/>
                </a:solidFill>
                <a:effectLst/>
                <a:latin typeface="BlinkMacSystemFont"/>
              </a:rPr>
              <a:t>, but the most commonly used approach is zero-padding because of its performance, simplicity, and computational efficiency. The technique involves adding zeros symmetrically around the edges of an input. This approach is adopted by many high-performing CNNs such as </a:t>
            </a:r>
            <a:r>
              <a:rPr lang="en-US" b="0" i="0" u="none" strike="noStrike" dirty="0" err="1">
                <a:solidFill>
                  <a:srgbClr val="3273DC"/>
                </a:solidFill>
                <a:effectLst/>
                <a:latin typeface="BlinkMacSystemFont"/>
                <a:hlinkClick r:id="rId5" tooltip="AlexNet"/>
              </a:rPr>
              <a:t>AlexNet</a:t>
            </a:r>
            <a:r>
              <a:rPr lang="en-US" b="0" i="0" dirty="0">
                <a:solidFill>
                  <a:srgbClr val="555555"/>
                </a:solidFill>
                <a:effectLst/>
                <a:latin typeface="BlinkMacSystemFont"/>
              </a:rPr>
              <a:t>.</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3823290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err="1">
                <a:effectLst/>
                <a:latin typeface="Roboto" panose="02000000000000000000" pitchFamily="2" charset="0"/>
              </a:rPr>
              <a:t>With</a:t>
            </a:r>
            <a:r>
              <a:rPr lang="pt-BR" b="0" i="0" dirty="0">
                <a:effectLst/>
                <a:latin typeface="Roboto" panose="02000000000000000000" pitchFamily="2" charset="0"/>
              </a:rPr>
              <a:t> tabular data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4187441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Elas recebem as características extraídas pelas camadas convolucionais como entrada e, em seguida, aprendem a mapear essas características para as classes de destino (no caso da classificação) ou para um valor de destino (no caso da regressão).</a:t>
            </a:r>
            <a:endParaRPr lang="pt-BR" b="1" i="0" dirty="0">
              <a:effectLst/>
              <a:latin typeface="Söhne"/>
            </a:endParaRPr>
          </a:p>
          <a:p>
            <a:r>
              <a:rPr lang="pt-BR" b="1" i="0" dirty="0">
                <a:effectLst/>
                <a:latin typeface="Söhne"/>
              </a:rPr>
              <a:t>Combinação de Características:</a:t>
            </a:r>
            <a:r>
              <a:rPr lang="pt-BR" b="0" i="0" dirty="0">
                <a:solidFill>
                  <a:srgbClr val="374151"/>
                </a:solidFill>
                <a:effectLst/>
                <a:latin typeface="Söhne"/>
              </a:rPr>
              <a:t> As camadas densas têm conexões densas entre todas as unidades de saída das camadas convolucionais e as unidades de saída da camada densa anterior. Isso significa que cada unidade na camada densa pode combinar informações de todas as características extraídas pelas camadas convolucionais, permitindo que a rede aprenda padrões complexos e relações entre essas características.</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41</a:t>
            </a:fld>
            <a:endParaRPr lang="pt-BR"/>
          </a:p>
        </p:txBody>
      </p:sp>
    </p:spTree>
    <p:extLst>
      <p:ext uri="{BB962C8B-B14F-4D97-AF65-F5344CB8AC3E}">
        <p14:creationId xmlns:p14="http://schemas.microsoft.com/office/powerpoint/2010/main" val="4245835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effectLst/>
                <a:latin typeface="Roboto" panose="02000000000000000000" pitchFamily="2" charset="0"/>
              </a:rPr>
              <a:t>the convolutional layer output is sometimes called a </a:t>
            </a:r>
            <a:r>
              <a:rPr lang="en-US" b="0" i="1" dirty="0">
                <a:effectLst/>
                <a:latin typeface="Roboto" panose="02000000000000000000" pitchFamily="2" charset="0"/>
              </a:rPr>
              <a:t>feature map</a:t>
            </a:r>
            <a:r>
              <a:rPr lang="en-US" b="0" i="0" dirty="0">
                <a:effectLst/>
                <a:latin typeface="Roboto" panose="02000000000000000000" pitchFamily="2" charset="0"/>
              </a:rPr>
              <a:t>, as it can be regarded as the learned representations (features) in the spatial dimensions (e.g., width and height) to the subsequent layer. In CNNs, for any element x of some layer, its </a:t>
            </a:r>
            <a:r>
              <a:rPr lang="en-US" b="0" i="1" dirty="0">
                <a:effectLst/>
                <a:latin typeface="Roboto" panose="02000000000000000000" pitchFamily="2" charset="0"/>
              </a:rPr>
              <a:t>receptive field</a:t>
            </a:r>
            <a:r>
              <a:rPr lang="en-US" b="0" i="0" dirty="0">
                <a:effectLst/>
                <a:latin typeface="Roboto" panose="02000000000000000000" pitchFamily="2" charset="0"/>
              </a:rPr>
              <a:t> refers to all the elements (from all the previous layers) that may affect the calculation of x during the forward propagation.</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1062153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https://colab.research.google.com/github/zz4fap/tp557-iot-ml/blob/master/exercises/Exercicio_sobre_redes_neurais_convolucionais.ipynb</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https://colab.research.google.com/github/zz4fap/tp557-iot-ml/blob/master/</a:t>
            </a:r>
            <a:r>
              <a:rPr lang="pt-BR" dirty="0" err="1"/>
              <a:t>exercises</a:t>
            </a:r>
            <a:r>
              <a:rPr lang="pt-BR" dirty="0"/>
              <a:t>/</a:t>
            </a:r>
            <a:r>
              <a:rPr lang="pt-BR" dirty="0" err="1"/>
              <a:t>Exercicio_detecção_de_dígitos_escritos_à_mão_com_convnet.ipynb</a:t>
            </a:r>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4247922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969793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effectLst/>
                <a:latin typeface="Söhne"/>
              </a:rPr>
              <a:t>Localidade de Referência</a:t>
            </a:r>
            <a:r>
              <a:rPr lang="pt-BR" b="0" i="0" dirty="0">
                <a:solidFill>
                  <a:srgbClr val="374151"/>
                </a:solidFill>
                <a:effectLst/>
                <a:latin typeface="Söhne"/>
              </a:rPr>
              <a:t>: A localidade de referência refere-se ao conceito de que em dados com topologia de grade, como imagens, informações próximas umas das outras estão relacionadas. Por exemplo, em uma imagem, pixels vizinhos tendem a conter informações semelhantes e relacionadas. A exploração dessa localidade pode ser benéfica para tarefas de reconhecimento de padrões.</a:t>
            </a:r>
          </a:p>
          <a:p>
            <a:endParaRPr lang="pt-BR" b="0" i="0" dirty="0">
              <a:solidFill>
                <a:srgbClr val="374151"/>
              </a:solidFill>
              <a:effectLst/>
              <a:latin typeface="Söhne"/>
            </a:endParaRPr>
          </a:p>
          <a:p>
            <a:r>
              <a:rPr lang="pt-BR" b="1" i="0" dirty="0">
                <a:solidFill>
                  <a:srgbClr val="374151"/>
                </a:solidFill>
                <a:effectLst/>
                <a:latin typeface="Söhne"/>
              </a:rPr>
              <a:t>Redes Neurais Convolucionais (</a:t>
            </a:r>
            <a:r>
              <a:rPr lang="pt-BR" b="1" i="0" dirty="0" err="1">
                <a:solidFill>
                  <a:srgbClr val="374151"/>
                </a:solidFill>
                <a:effectLst/>
                <a:latin typeface="Söhne"/>
              </a:rPr>
              <a:t>CNNs</a:t>
            </a:r>
            <a:r>
              <a:rPr lang="pt-BR" b="1" i="0" dirty="0">
                <a:solidFill>
                  <a:srgbClr val="374151"/>
                </a:solidFill>
                <a:effectLst/>
                <a:latin typeface="Söhne"/>
              </a:rPr>
              <a:t>)</a:t>
            </a:r>
            <a:r>
              <a:rPr lang="pt-BR" b="0" i="0" dirty="0">
                <a:solidFill>
                  <a:srgbClr val="374151"/>
                </a:solidFill>
                <a:effectLst/>
                <a:latin typeface="Söhne"/>
              </a:rPr>
              <a:t>: As </a:t>
            </a:r>
            <a:r>
              <a:rPr lang="pt-BR" b="0" i="0" dirty="0" err="1">
                <a:solidFill>
                  <a:srgbClr val="374151"/>
                </a:solidFill>
                <a:effectLst/>
                <a:latin typeface="Söhne"/>
              </a:rPr>
              <a:t>CNNs</a:t>
            </a:r>
            <a:r>
              <a:rPr lang="pt-BR" b="0" i="0" dirty="0">
                <a:solidFill>
                  <a:srgbClr val="374151"/>
                </a:solidFill>
                <a:effectLst/>
                <a:latin typeface="Söhne"/>
              </a:rPr>
              <a:t> foram projetadas especificamente para capturar a localidade de referência em dados com topologia de grade, como imagens. Elas usam camadas convolucionais que aplicam filtros pequenos a regiões locais da imagem, permitindo que aprendam características locais, como bordas, texturas e padrões. Isso torna as </a:t>
            </a:r>
            <a:r>
              <a:rPr lang="pt-BR" b="0" i="0" dirty="0" err="1">
                <a:solidFill>
                  <a:srgbClr val="374151"/>
                </a:solidFill>
                <a:effectLst/>
                <a:latin typeface="Söhne"/>
              </a:rPr>
              <a:t>CNNs</a:t>
            </a:r>
            <a:r>
              <a:rPr lang="pt-BR" b="0" i="0" dirty="0">
                <a:solidFill>
                  <a:srgbClr val="374151"/>
                </a:solidFill>
                <a:effectLst/>
                <a:latin typeface="Söhne"/>
              </a:rPr>
              <a:t> eficientes na extração de características e no processamento de dados de grade, pois reduz drasticamente o número de parâmetros e leva em consideração a estrutura local dos dados.</a:t>
            </a:r>
          </a:p>
          <a:p>
            <a:endParaRPr lang="pt-BR" b="0" i="0" dirty="0">
              <a:solidFill>
                <a:srgbClr val="374151"/>
              </a:solidFill>
              <a:effectLst/>
              <a:latin typeface="Söhne"/>
            </a:endParaRPr>
          </a:p>
          <a:p>
            <a:r>
              <a:rPr lang="pt-BR" b="1" i="0" dirty="0">
                <a:solidFill>
                  <a:srgbClr val="374151"/>
                </a:solidFill>
                <a:effectLst/>
                <a:latin typeface="Söhne"/>
              </a:rPr>
              <a:t>Computacionalmente e Semanticamente</a:t>
            </a:r>
            <a:r>
              <a:rPr lang="pt-BR" b="0" i="0" dirty="0">
                <a:solidFill>
                  <a:srgbClr val="374151"/>
                </a:solidFill>
                <a:effectLst/>
                <a:latin typeface="Söhne"/>
              </a:rPr>
              <a:t>: A frase destaca que as </a:t>
            </a:r>
            <a:r>
              <a:rPr lang="pt-BR" b="0" i="0" dirty="0" err="1">
                <a:solidFill>
                  <a:srgbClr val="374151"/>
                </a:solidFill>
                <a:effectLst/>
                <a:latin typeface="Söhne"/>
              </a:rPr>
              <a:t>DNNs</a:t>
            </a:r>
            <a:r>
              <a:rPr lang="pt-BR" b="0" i="0" dirty="0">
                <a:solidFill>
                  <a:srgbClr val="374151"/>
                </a:solidFill>
                <a:effectLst/>
                <a:latin typeface="Söhne"/>
              </a:rPr>
              <a:t> ignoram tanto a localidade de referência computacionalmente quanto semanticamente. Isso significa que, ao usar </a:t>
            </a:r>
            <a:r>
              <a:rPr lang="pt-BR" b="0" i="0" dirty="0" err="1">
                <a:solidFill>
                  <a:srgbClr val="374151"/>
                </a:solidFill>
                <a:effectLst/>
                <a:latin typeface="Söhne"/>
              </a:rPr>
              <a:t>DNNs</a:t>
            </a:r>
            <a:r>
              <a:rPr lang="pt-BR" b="0" i="0" dirty="0">
                <a:solidFill>
                  <a:srgbClr val="374151"/>
                </a:solidFill>
                <a:effectLst/>
                <a:latin typeface="Söhne"/>
              </a:rPr>
              <a:t> para tarefas em que a estrutura espacial dos dados é importante (como processamento de imagens), as </a:t>
            </a:r>
            <a:r>
              <a:rPr lang="pt-BR" b="0" i="0" dirty="0" err="1">
                <a:solidFill>
                  <a:srgbClr val="374151"/>
                </a:solidFill>
                <a:effectLst/>
                <a:latin typeface="Söhne"/>
              </a:rPr>
              <a:t>DNNs</a:t>
            </a:r>
            <a:r>
              <a:rPr lang="pt-BR" b="0" i="0" dirty="0">
                <a:solidFill>
                  <a:srgbClr val="374151"/>
                </a:solidFill>
                <a:effectLst/>
                <a:latin typeface="Söhne"/>
              </a:rPr>
              <a:t> não são tão eficientes quanto as </a:t>
            </a:r>
            <a:r>
              <a:rPr lang="pt-BR" b="0" i="0" dirty="0" err="1">
                <a:solidFill>
                  <a:srgbClr val="374151"/>
                </a:solidFill>
                <a:effectLst/>
                <a:latin typeface="Söhne"/>
              </a:rPr>
              <a:t>CNNs</a:t>
            </a:r>
            <a:r>
              <a:rPr lang="pt-BR" b="0" i="0" dirty="0">
                <a:solidFill>
                  <a:srgbClr val="374151"/>
                </a:solidFill>
                <a:effectLst/>
                <a:latin typeface="Söhne"/>
              </a:rPr>
              <a:t>. Elas não tiram proveito da estrutura da grade e não consideram a semântica das informações locais, o que pode levar a um processamento menos eficaz e a um uso ineficiente de recursos computacionais.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2566743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effectLst/>
                <a:latin typeface="Söhne"/>
              </a:rPr>
              <a:t>Localidade de Referência</a:t>
            </a:r>
            <a:r>
              <a:rPr lang="pt-BR" b="0" i="0" dirty="0">
                <a:solidFill>
                  <a:srgbClr val="374151"/>
                </a:solidFill>
                <a:effectLst/>
                <a:latin typeface="Söhne"/>
              </a:rPr>
              <a:t>: A localidade de referência refere-se ao conceito de que em dados com topologia de grade, como imagens, informações próximas umas das outras estão relacionadas. Por exemplo, em uma imagem, pixels vizinhos tendem a conter informações semelhantes e relacionadas. A exploração dessa localidade pode ser benéfica para tarefas de reconhecimento de padrões.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2394026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3951597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E8EAED"/>
                </a:solidFill>
                <a:effectLst/>
                <a:latin typeface="Google Sans"/>
              </a:rPr>
              <a:t>O córtex visual </a:t>
            </a:r>
            <a:r>
              <a:rPr lang="pt-BR" b="0" i="0" dirty="0">
                <a:solidFill>
                  <a:srgbClr val="E2EEFF"/>
                </a:solidFill>
                <a:effectLst/>
                <a:latin typeface="Google Sans"/>
              </a:rPr>
              <a:t>é a parte do cérebro que possibilita o exercício da memória visual em um pessoa</a:t>
            </a:r>
            <a:r>
              <a:rPr lang="pt-BR" b="0" i="0" dirty="0">
                <a:solidFill>
                  <a:srgbClr val="E8EAED"/>
                </a:solidFill>
                <a:effectLst/>
                <a:latin typeface="Google Sans"/>
              </a:rPr>
              <a:t>. </a:t>
            </a:r>
          </a:p>
          <a:p>
            <a:r>
              <a:rPr lang="pt-BR" b="0" i="0" dirty="0">
                <a:solidFill>
                  <a:srgbClr val="BDC1C6"/>
                </a:solidFill>
                <a:effectLst/>
                <a:latin typeface="Google Sans"/>
              </a:rPr>
              <a:t>O córtex visual do cérebro é a área do córtex cerebral que processa as informações visuais.</a:t>
            </a:r>
            <a:endParaRPr lang="pt-BR" b="0" i="0" dirty="0">
              <a:solidFill>
                <a:srgbClr val="E8EAED"/>
              </a:solidFill>
              <a:effectLst/>
              <a:latin typeface="Google Sans"/>
            </a:endParaRP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671260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Uma rede DNN aprende o padrão completo da imagem, global.</a:t>
            </a:r>
          </a:p>
          <a:p>
            <a:r>
              <a:rPr lang="pt-BR" dirty="0"/>
              <a:t>Tanto é, que embaralharmos os pixels, ela vai aprender o número da mesma forma.</a:t>
            </a:r>
          </a:p>
          <a:p>
            <a:r>
              <a:rPr lang="pt-BR" dirty="0"/>
              <a:t>Ela olha a relação global entre os atributos.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3814252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05/10/2023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05/10/2023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05/10/2023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05/10/2023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05/10/2023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05/10/2023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05/10/2023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05/10/2023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05/10/2023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05/10/2023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05/10/2023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05/10/2023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setosa.io/ev/image-kernels/" TargetMode="Externa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1.png"/></Relationships>
</file>

<file path=ppt/slides/_rels/slide38.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image" Target="../media/image37.png"/><Relationship Id="rId7" Type="http://schemas.openxmlformats.org/officeDocument/2006/relationships/image" Target="../media/image34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1.png"/><Relationship Id="rId5" Type="http://schemas.openxmlformats.org/officeDocument/2006/relationships/image" Target="../media/image321.png"/><Relationship Id="rId4" Type="http://schemas.openxmlformats.org/officeDocument/2006/relationships/image" Target="../media/image311.png"/><Relationship Id="rId9" Type="http://schemas.openxmlformats.org/officeDocument/2006/relationships/image" Target="../media/image361.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cs.stanford.edu/people/karpathy/convnetjs/demo/mnist.html" TargetMode="External"/><Relationship Id="rId2" Type="http://schemas.openxmlformats.org/officeDocument/2006/relationships/hyperlink" Target="https://poloclub.github.io/cnn-explainer/" TargetMode="External"/><Relationship Id="rId1" Type="http://schemas.openxmlformats.org/officeDocument/2006/relationships/slideLayout" Target="../slideLayouts/slideLayout2.xml"/><Relationship Id="rId4" Type="http://schemas.openxmlformats.org/officeDocument/2006/relationships/hyperlink" Target="https://cs.stanford.edu/people/karpathy/convnetj"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colab.research.google.com/github/zz4fap/tp557-iot-ml/blob/master/exercises/Exercicio_sobre_redes_neurais_convolucionais.ipynb"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colab.research.google.com/github/zz4fap/tp557-iot-ml/blob/master/exercises/Exercicio_detec&#231;&#227;o_de_d&#237;gitos_escritos_&#224;_m&#227;o_com_convnet.ipynb"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40.png"/></Relationships>
</file>

<file path=ppt/slides/_rels/slide58.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s>
</file>

<file path=ppt/slides/_rels/slide59.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s>
</file>

<file path=ppt/slides/_rels/slide61.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60.png"/><Relationship Id="rId4" Type="http://schemas.openxmlformats.org/officeDocument/2006/relationships/image" Target="../media/image290.png"/><Relationship Id="rId9" Type="http://schemas.openxmlformats.org/officeDocument/2006/relationships/image" Target="../media/image340.png"/></Relationships>
</file>

<file path=ppt/slides/_rels/slide6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1.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163783" y="819807"/>
            <a:ext cx="10092796" cy="2690156"/>
          </a:xfrm>
        </p:spPr>
        <p:txBody>
          <a:bodyPr>
            <a:normAutofit/>
          </a:bodyPr>
          <a:lstStyle/>
          <a:p>
            <a:r>
              <a:rPr lang="pt-BR" sz="5400" dirty="0"/>
              <a:t>TP557 - Tópicos avançados em IoT e </a:t>
            </a:r>
            <a:r>
              <a:rPr lang="pt-BR" sz="5400" dirty="0" err="1"/>
              <a:t>Machine</a:t>
            </a:r>
            <a:r>
              <a:rPr lang="pt-BR" sz="5400" dirty="0"/>
              <a:t> Learning:</a:t>
            </a:r>
            <a:br>
              <a:rPr lang="pt-BR" dirty="0"/>
            </a:br>
            <a:r>
              <a:rPr lang="pt-BR" b="1" i="1" dirty="0"/>
              <a:t>Introduzindo Convoluções</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148BC6-878A-0A44-F2DB-FE23ABF6E17F}"/>
              </a:ext>
            </a:extLst>
          </p:cNvPr>
          <p:cNvSpPr>
            <a:spLocks noGrp="1"/>
          </p:cNvSpPr>
          <p:nvPr>
            <p:ph type="title"/>
          </p:nvPr>
        </p:nvSpPr>
        <p:spPr/>
        <p:txBody>
          <a:bodyPr/>
          <a:lstStyle/>
          <a:p>
            <a:r>
              <a:rPr lang="pt-BR" dirty="0"/>
              <a:t>Neurônios biológicos</a:t>
            </a:r>
          </a:p>
        </p:txBody>
      </p:sp>
      <p:sp>
        <p:nvSpPr>
          <p:cNvPr id="3" name="Espaço Reservado para Conteúdo 2">
            <a:extLst>
              <a:ext uri="{FF2B5EF4-FFF2-40B4-BE49-F238E27FC236}">
                <a16:creationId xmlns:a16="http://schemas.microsoft.com/office/drawing/2014/main" id="{BC071A48-AD79-1F5F-59AD-A4174571AA34}"/>
              </a:ext>
            </a:extLst>
          </p:cNvPr>
          <p:cNvSpPr>
            <a:spLocks noGrp="1"/>
          </p:cNvSpPr>
          <p:nvPr>
            <p:ph idx="1"/>
          </p:nvPr>
        </p:nvSpPr>
        <p:spPr>
          <a:xfrm>
            <a:off x="934948" y="4771475"/>
            <a:ext cx="11114177" cy="2086524"/>
          </a:xfrm>
        </p:spPr>
        <p:txBody>
          <a:bodyPr>
            <a:normAutofit lnSpcReduction="10000"/>
          </a:bodyPr>
          <a:lstStyle/>
          <a:p>
            <a:r>
              <a:rPr lang="pt-BR" dirty="0"/>
              <a:t>Os </a:t>
            </a:r>
            <a:r>
              <a:rPr lang="pt-BR" b="1" i="1" dirty="0">
                <a:solidFill>
                  <a:srgbClr val="00B050"/>
                </a:solidFill>
              </a:rPr>
              <a:t>neurônios</a:t>
            </a:r>
            <a:r>
              <a:rPr lang="pt-BR" dirty="0"/>
              <a:t> biológicos no córtex visual </a:t>
            </a:r>
            <a:r>
              <a:rPr lang="pt-BR" b="1" i="1" dirty="0">
                <a:solidFill>
                  <a:srgbClr val="00B050"/>
                </a:solidFill>
              </a:rPr>
              <a:t>respondem a padrões específicos </a:t>
            </a:r>
            <a:r>
              <a:rPr lang="pt-BR" dirty="0"/>
              <a:t>em</a:t>
            </a:r>
            <a:r>
              <a:rPr lang="pt-BR" b="1" i="1" dirty="0"/>
              <a:t> </a:t>
            </a:r>
            <a:r>
              <a:rPr lang="pt-BR" b="1" i="1" dirty="0">
                <a:solidFill>
                  <a:srgbClr val="00B050"/>
                </a:solidFill>
              </a:rPr>
              <a:t>pequenas regiões do campo visual</a:t>
            </a:r>
            <a:r>
              <a:rPr lang="pt-BR" dirty="0">
                <a:solidFill>
                  <a:srgbClr val="00B050"/>
                </a:solidFill>
              </a:rPr>
              <a:t> </a:t>
            </a:r>
            <a:r>
              <a:rPr lang="pt-BR" dirty="0"/>
              <a:t>chamadas </a:t>
            </a:r>
            <a:r>
              <a:rPr lang="pt-BR" b="1" i="1" dirty="0">
                <a:solidFill>
                  <a:srgbClr val="00B050"/>
                </a:solidFill>
              </a:rPr>
              <a:t>campos receptivos</a:t>
            </a:r>
            <a:r>
              <a:rPr lang="pt-BR" dirty="0"/>
              <a:t>.</a:t>
            </a:r>
          </a:p>
          <a:p>
            <a:r>
              <a:rPr lang="pt-BR" dirty="0"/>
              <a:t>À medida que o sinal visual percorre as camadas do cérebro, os </a:t>
            </a:r>
            <a:r>
              <a:rPr lang="pt-BR" b="1" i="1" dirty="0">
                <a:solidFill>
                  <a:srgbClr val="00B050"/>
                </a:solidFill>
              </a:rPr>
              <a:t>neurônios respondem </a:t>
            </a:r>
            <a:r>
              <a:rPr lang="pt-BR" dirty="0"/>
              <a:t>a</a:t>
            </a:r>
            <a:r>
              <a:rPr lang="pt-BR" b="1" i="1" dirty="0">
                <a:solidFill>
                  <a:srgbClr val="00B050"/>
                </a:solidFill>
              </a:rPr>
              <a:t> </a:t>
            </a:r>
            <a:r>
              <a:rPr lang="pt-BR" b="1" i="1" dirty="0">
                <a:solidFill>
                  <a:srgbClr val="7030A0"/>
                </a:solidFill>
              </a:rPr>
              <a:t>padrões mais complexos </a:t>
            </a:r>
            <a:r>
              <a:rPr lang="pt-BR" b="1" i="1" dirty="0">
                <a:solidFill>
                  <a:srgbClr val="00B050"/>
                </a:solidFill>
              </a:rPr>
              <a:t>em campos receptivos maiores</a:t>
            </a:r>
            <a:r>
              <a:rPr lang="pt-BR" dirty="0"/>
              <a:t>.</a:t>
            </a:r>
          </a:p>
        </p:txBody>
      </p:sp>
      <p:pic>
        <p:nvPicPr>
          <p:cNvPr id="5" name="Imagem 4">
            <a:extLst>
              <a:ext uri="{FF2B5EF4-FFF2-40B4-BE49-F238E27FC236}">
                <a16:creationId xmlns:a16="http://schemas.microsoft.com/office/drawing/2014/main" id="{353349EB-2E77-4905-5765-DAB5AB6DD247}"/>
              </a:ext>
            </a:extLst>
          </p:cNvPr>
          <p:cNvPicPr>
            <a:picLocks noChangeAspect="1"/>
          </p:cNvPicPr>
          <p:nvPr/>
        </p:nvPicPr>
        <p:blipFill>
          <a:blip r:embed="rId3"/>
          <a:stretch>
            <a:fillRect/>
          </a:stretch>
        </p:blipFill>
        <p:spPr>
          <a:xfrm>
            <a:off x="1993465" y="1890445"/>
            <a:ext cx="8205070" cy="2682426"/>
          </a:xfrm>
          <a:prstGeom prst="rect">
            <a:avLst/>
          </a:prstGeom>
        </p:spPr>
      </p:pic>
    </p:spTree>
    <p:extLst>
      <p:ext uri="{BB962C8B-B14F-4D97-AF65-F5344CB8AC3E}">
        <p14:creationId xmlns:p14="http://schemas.microsoft.com/office/powerpoint/2010/main" val="1304111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148BC6-878A-0A44-F2DB-FE23ABF6E17F}"/>
              </a:ext>
            </a:extLst>
          </p:cNvPr>
          <p:cNvSpPr>
            <a:spLocks noGrp="1"/>
          </p:cNvSpPr>
          <p:nvPr>
            <p:ph type="title"/>
          </p:nvPr>
        </p:nvSpPr>
        <p:spPr/>
        <p:txBody>
          <a:bodyPr/>
          <a:lstStyle/>
          <a:p>
            <a:r>
              <a:rPr lang="pt-BR" dirty="0"/>
              <a:t>Neurônios biológicos</a:t>
            </a:r>
          </a:p>
        </p:txBody>
      </p:sp>
      <p:sp>
        <p:nvSpPr>
          <p:cNvPr id="3" name="Espaço Reservado para Conteúdo 2">
            <a:extLst>
              <a:ext uri="{FF2B5EF4-FFF2-40B4-BE49-F238E27FC236}">
                <a16:creationId xmlns:a16="http://schemas.microsoft.com/office/drawing/2014/main" id="{BC071A48-AD79-1F5F-59AD-A4174571AA34}"/>
              </a:ext>
            </a:extLst>
          </p:cNvPr>
          <p:cNvSpPr>
            <a:spLocks noGrp="1"/>
          </p:cNvSpPr>
          <p:nvPr>
            <p:ph idx="1"/>
          </p:nvPr>
        </p:nvSpPr>
        <p:spPr>
          <a:xfrm>
            <a:off x="838200" y="4726111"/>
            <a:ext cx="11210925" cy="2131887"/>
          </a:xfrm>
        </p:spPr>
        <p:txBody>
          <a:bodyPr>
            <a:normAutofit lnSpcReduction="10000"/>
          </a:bodyPr>
          <a:lstStyle/>
          <a:p>
            <a:r>
              <a:rPr lang="pt-BR" dirty="0"/>
              <a:t>Alguns </a:t>
            </a:r>
            <a:r>
              <a:rPr lang="pt-BR" b="1" i="1" dirty="0">
                <a:solidFill>
                  <a:srgbClr val="00B050"/>
                </a:solidFill>
              </a:rPr>
              <a:t>neurônios reagem</a:t>
            </a:r>
            <a:r>
              <a:rPr lang="pt-BR" dirty="0"/>
              <a:t> apenas a imagens de </a:t>
            </a:r>
            <a:r>
              <a:rPr lang="pt-BR" b="1" i="1" dirty="0">
                <a:solidFill>
                  <a:srgbClr val="00B050"/>
                </a:solidFill>
              </a:rPr>
              <a:t>linhas horizontais</a:t>
            </a:r>
            <a:r>
              <a:rPr lang="pt-BR" dirty="0"/>
              <a:t>, enquanto </a:t>
            </a:r>
            <a:r>
              <a:rPr lang="pt-BR" b="1" i="1" dirty="0">
                <a:solidFill>
                  <a:srgbClr val="00B050"/>
                </a:solidFill>
              </a:rPr>
              <a:t>outros reagem </a:t>
            </a:r>
            <a:r>
              <a:rPr lang="pt-BR" dirty="0"/>
              <a:t>apenas a </a:t>
            </a:r>
            <a:r>
              <a:rPr lang="pt-BR" b="1" i="1" dirty="0">
                <a:solidFill>
                  <a:srgbClr val="00B050"/>
                </a:solidFill>
              </a:rPr>
              <a:t>linhas com orientações diferentes</a:t>
            </a:r>
            <a:r>
              <a:rPr lang="pt-BR" dirty="0"/>
              <a:t>.</a:t>
            </a:r>
          </a:p>
          <a:p>
            <a:r>
              <a:rPr lang="pt-BR" dirty="0"/>
              <a:t>Outros neurônios têm </a:t>
            </a:r>
            <a:r>
              <a:rPr lang="pt-BR" b="1" i="1" dirty="0">
                <a:solidFill>
                  <a:srgbClr val="00B050"/>
                </a:solidFill>
              </a:rPr>
              <a:t>campos receptivos maiores </a:t>
            </a:r>
            <a:r>
              <a:rPr lang="pt-BR" dirty="0"/>
              <a:t>e reagem a </a:t>
            </a:r>
            <a:r>
              <a:rPr lang="pt-BR" b="1" i="1" dirty="0">
                <a:solidFill>
                  <a:srgbClr val="00B050"/>
                </a:solidFill>
              </a:rPr>
              <a:t>padrões mais complexos</a:t>
            </a:r>
            <a:r>
              <a:rPr lang="pt-BR" dirty="0"/>
              <a:t> que são </a:t>
            </a:r>
            <a:r>
              <a:rPr lang="pt-BR" b="1" i="1" dirty="0">
                <a:solidFill>
                  <a:srgbClr val="00B050"/>
                </a:solidFill>
              </a:rPr>
              <a:t>combinações de padrões de nível inferior </a:t>
            </a:r>
            <a:r>
              <a:rPr lang="pt-BR" dirty="0"/>
              <a:t>(i.e., padrões mais simples).</a:t>
            </a:r>
          </a:p>
        </p:txBody>
      </p:sp>
      <p:pic>
        <p:nvPicPr>
          <p:cNvPr id="6" name="Imagem 5">
            <a:extLst>
              <a:ext uri="{FF2B5EF4-FFF2-40B4-BE49-F238E27FC236}">
                <a16:creationId xmlns:a16="http://schemas.microsoft.com/office/drawing/2014/main" id="{7A65F04E-7A2C-5F6A-31A5-E4E7D6CCB651}"/>
              </a:ext>
            </a:extLst>
          </p:cNvPr>
          <p:cNvPicPr>
            <a:picLocks noChangeAspect="1"/>
          </p:cNvPicPr>
          <p:nvPr/>
        </p:nvPicPr>
        <p:blipFill>
          <a:blip r:embed="rId2"/>
          <a:stretch>
            <a:fillRect/>
          </a:stretch>
        </p:blipFill>
        <p:spPr>
          <a:xfrm>
            <a:off x="1993465" y="1867186"/>
            <a:ext cx="8205070" cy="2682426"/>
          </a:xfrm>
          <a:prstGeom prst="rect">
            <a:avLst/>
          </a:prstGeom>
        </p:spPr>
      </p:pic>
    </p:spTree>
    <p:extLst>
      <p:ext uri="{BB962C8B-B14F-4D97-AF65-F5344CB8AC3E}">
        <p14:creationId xmlns:p14="http://schemas.microsoft.com/office/powerpoint/2010/main" val="1244891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F7BCD4-6588-7A06-56C7-643F54B45555}"/>
              </a:ext>
            </a:extLst>
          </p:cNvPr>
          <p:cNvSpPr>
            <a:spLocks noGrp="1"/>
          </p:cNvSpPr>
          <p:nvPr>
            <p:ph type="title"/>
          </p:nvPr>
        </p:nvSpPr>
        <p:spPr/>
        <p:txBody>
          <a:bodyPr/>
          <a:lstStyle/>
          <a:p>
            <a:r>
              <a:rPr lang="pt-BR" dirty="0"/>
              <a:t>Diferença entre camadas densas e convolucionais</a:t>
            </a:r>
          </a:p>
        </p:txBody>
      </p:sp>
      <p:sp>
        <p:nvSpPr>
          <p:cNvPr id="3" name="Espaço Reservado para Conteúdo 2">
            <a:extLst>
              <a:ext uri="{FF2B5EF4-FFF2-40B4-BE49-F238E27FC236}">
                <a16:creationId xmlns:a16="http://schemas.microsoft.com/office/drawing/2014/main" id="{DF72324F-A452-C8C7-C2D2-E5DB5D58A5EF}"/>
              </a:ext>
            </a:extLst>
          </p:cNvPr>
          <p:cNvSpPr>
            <a:spLocks noGrp="1"/>
          </p:cNvSpPr>
          <p:nvPr>
            <p:ph idx="1"/>
          </p:nvPr>
        </p:nvSpPr>
        <p:spPr>
          <a:xfrm>
            <a:off x="5732980" y="1825624"/>
            <a:ext cx="6308331" cy="5032375"/>
          </a:xfrm>
        </p:spPr>
        <p:txBody>
          <a:bodyPr>
            <a:normAutofit/>
          </a:bodyPr>
          <a:lstStyle/>
          <a:p>
            <a:r>
              <a:rPr lang="pt-BR" dirty="0"/>
              <a:t>Qual a </a:t>
            </a:r>
            <a:r>
              <a:rPr lang="pt-BR" b="1" i="1" dirty="0">
                <a:solidFill>
                  <a:srgbClr val="7030A0"/>
                </a:solidFill>
              </a:rPr>
              <a:t>diferença</a:t>
            </a:r>
            <a:r>
              <a:rPr lang="pt-BR" dirty="0"/>
              <a:t> </a:t>
            </a:r>
            <a:r>
              <a:rPr lang="pt-BR" b="1" i="1" dirty="0">
                <a:solidFill>
                  <a:srgbClr val="7030A0"/>
                </a:solidFill>
              </a:rPr>
              <a:t>fundamental</a:t>
            </a:r>
            <a:r>
              <a:rPr lang="pt-BR" dirty="0"/>
              <a:t> entre uma camada</a:t>
            </a:r>
            <a:r>
              <a:rPr lang="pt-BR" b="1" i="1" dirty="0">
                <a:solidFill>
                  <a:srgbClr val="00B050"/>
                </a:solidFill>
              </a:rPr>
              <a:t> densamente conectada</a:t>
            </a:r>
            <a:r>
              <a:rPr lang="pt-BR" dirty="0"/>
              <a:t> e uma de </a:t>
            </a:r>
            <a:r>
              <a:rPr lang="pt-BR" b="1" i="1" dirty="0">
                <a:solidFill>
                  <a:srgbClr val="00B050"/>
                </a:solidFill>
              </a:rPr>
              <a:t>convolução</a:t>
            </a:r>
            <a:r>
              <a:rPr lang="pt-BR" dirty="0"/>
              <a:t>?</a:t>
            </a:r>
          </a:p>
          <a:p>
            <a:r>
              <a:rPr lang="pt-BR" dirty="0"/>
              <a:t>As </a:t>
            </a:r>
            <a:r>
              <a:rPr lang="pt-BR" b="1" i="1" dirty="0">
                <a:solidFill>
                  <a:srgbClr val="00B050"/>
                </a:solidFill>
              </a:rPr>
              <a:t>camadas densas aprendem</a:t>
            </a:r>
            <a:r>
              <a:rPr lang="pt-BR" b="1" i="1" dirty="0">
                <a:solidFill>
                  <a:srgbClr val="7030A0"/>
                </a:solidFill>
              </a:rPr>
              <a:t> padrões globais</a:t>
            </a:r>
            <a:r>
              <a:rPr lang="pt-BR" dirty="0"/>
              <a:t> em seu espaço de atributos.</a:t>
            </a:r>
          </a:p>
          <a:p>
            <a:r>
              <a:rPr lang="pt-BR" dirty="0"/>
              <a:t>Por exemplo, para um dígito da base de dados MNIST, as </a:t>
            </a:r>
            <a:r>
              <a:rPr lang="pt-BR" b="1" i="1" dirty="0">
                <a:solidFill>
                  <a:srgbClr val="7030A0"/>
                </a:solidFill>
              </a:rPr>
              <a:t>camadas densas </a:t>
            </a:r>
            <a:r>
              <a:rPr lang="pt-BR" b="1" i="1" dirty="0">
                <a:solidFill>
                  <a:srgbClr val="00B050"/>
                </a:solidFill>
              </a:rPr>
              <a:t>aprendem</a:t>
            </a:r>
            <a:r>
              <a:rPr lang="pt-BR" dirty="0"/>
              <a:t> </a:t>
            </a:r>
            <a:r>
              <a:rPr lang="pt-BR" b="1" i="1" dirty="0">
                <a:solidFill>
                  <a:srgbClr val="00B050"/>
                </a:solidFill>
              </a:rPr>
              <a:t>padrões envolvendo todos os pixels</a:t>
            </a:r>
            <a:r>
              <a:rPr lang="pt-BR" dirty="0"/>
              <a:t>.</a:t>
            </a:r>
          </a:p>
        </p:txBody>
      </p:sp>
      <p:pic>
        <p:nvPicPr>
          <p:cNvPr id="1028" name="Picture 4" descr="Digit recognizer using CNN. I build a simple Convolutional Neural… | by  Nischal Madiraju | Towards Data Science">
            <a:extLst>
              <a:ext uri="{FF2B5EF4-FFF2-40B4-BE49-F238E27FC236}">
                <a16:creationId xmlns:a16="http://schemas.microsoft.com/office/drawing/2014/main" id="{E4AD2FFB-8BF6-432A-092D-D05582B6A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4738" y="2453811"/>
            <a:ext cx="2943225"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887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F7BCD4-6588-7A06-56C7-643F54B45555}"/>
              </a:ext>
            </a:extLst>
          </p:cNvPr>
          <p:cNvSpPr>
            <a:spLocks noGrp="1"/>
          </p:cNvSpPr>
          <p:nvPr>
            <p:ph type="title"/>
          </p:nvPr>
        </p:nvSpPr>
        <p:spPr/>
        <p:txBody>
          <a:bodyPr/>
          <a:lstStyle/>
          <a:p>
            <a:r>
              <a:rPr lang="pt-BR" dirty="0"/>
              <a:t>Diferença entre camadas densas e convolucionais</a:t>
            </a:r>
          </a:p>
        </p:txBody>
      </p:sp>
      <p:sp>
        <p:nvSpPr>
          <p:cNvPr id="3" name="Espaço Reservado para Conteúdo 2">
            <a:extLst>
              <a:ext uri="{FF2B5EF4-FFF2-40B4-BE49-F238E27FC236}">
                <a16:creationId xmlns:a16="http://schemas.microsoft.com/office/drawing/2014/main" id="{DF72324F-A452-C8C7-C2D2-E5DB5D58A5EF}"/>
              </a:ext>
            </a:extLst>
          </p:cNvPr>
          <p:cNvSpPr>
            <a:spLocks noGrp="1"/>
          </p:cNvSpPr>
          <p:nvPr>
            <p:ph idx="1"/>
          </p:nvPr>
        </p:nvSpPr>
        <p:spPr>
          <a:xfrm>
            <a:off x="5948738" y="1825624"/>
            <a:ext cx="6041204" cy="5032375"/>
          </a:xfrm>
        </p:spPr>
        <p:txBody>
          <a:bodyPr>
            <a:normAutofit/>
          </a:bodyPr>
          <a:lstStyle/>
          <a:p>
            <a:r>
              <a:rPr lang="pt-BR" dirty="0"/>
              <a:t>As camadas de convolução </a:t>
            </a:r>
            <a:r>
              <a:rPr lang="pt-BR" b="1" i="1" dirty="0">
                <a:solidFill>
                  <a:srgbClr val="00B050"/>
                </a:solidFill>
              </a:rPr>
              <a:t>aprendem padrões locais</a:t>
            </a:r>
            <a:r>
              <a:rPr lang="pt-BR" dirty="0"/>
              <a:t>.</a:t>
            </a:r>
          </a:p>
          <a:p>
            <a:r>
              <a:rPr lang="pt-BR" dirty="0"/>
              <a:t>No caso de imagens, as camadas de convolução </a:t>
            </a:r>
            <a:r>
              <a:rPr lang="pt-BR" b="1" i="1" dirty="0"/>
              <a:t>aprendem padrões encontrados em </a:t>
            </a:r>
            <a:r>
              <a:rPr lang="pt-BR" b="1" i="1" dirty="0">
                <a:solidFill>
                  <a:srgbClr val="7030A0"/>
                </a:solidFill>
              </a:rPr>
              <a:t>pequenas janelas</a:t>
            </a:r>
            <a:r>
              <a:rPr lang="pt-BR" b="1" i="1" dirty="0"/>
              <a:t> </a:t>
            </a:r>
            <a:r>
              <a:rPr lang="pt-BR" dirty="0"/>
              <a:t>(i.e., </a:t>
            </a:r>
            <a:r>
              <a:rPr lang="pt-BR" b="1" i="1" dirty="0">
                <a:solidFill>
                  <a:srgbClr val="00B050"/>
                </a:solidFill>
              </a:rPr>
              <a:t>campos receptivos</a:t>
            </a:r>
            <a:r>
              <a:rPr lang="pt-BR" dirty="0"/>
              <a:t>)</a:t>
            </a:r>
            <a:r>
              <a:rPr lang="pt-BR" b="1" i="1" dirty="0">
                <a:solidFill>
                  <a:srgbClr val="00B050"/>
                </a:solidFill>
              </a:rPr>
              <a:t> </a:t>
            </a:r>
            <a:r>
              <a:rPr lang="pt-BR" dirty="0"/>
              <a:t>das entradas.</a:t>
            </a:r>
          </a:p>
          <a:p>
            <a:r>
              <a:rPr lang="pt-BR" dirty="0"/>
              <a:t>Para aprender esses padrões, as camadas utilizam </a:t>
            </a:r>
            <a:r>
              <a:rPr lang="pt-BR" b="1" i="1" dirty="0">
                <a:solidFill>
                  <a:srgbClr val="00B050"/>
                </a:solidFill>
              </a:rPr>
              <a:t>filtros de convolução</a:t>
            </a:r>
            <a:r>
              <a:rPr lang="pt-BR" dirty="0"/>
              <a:t>, também chamados de </a:t>
            </a:r>
            <a:r>
              <a:rPr lang="pt-BR" b="1" i="1" dirty="0">
                <a:solidFill>
                  <a:srgbClr val="7030A0"/>
                </a:solidFill>
              </a:rPr>
              <a:t>kernels</a:t>
            </a:r>
            <a:r>
              <a:rPr lang="pt-BR" dirty="0"/>
              <a:t>.</a:t>
            </a:r>
          </a:p>
        </p:txBody>
      </p:sp>
      <p:pic>
        <p:nvPicPr>
          <p:cNvPr id="5" name="Imagem 4">
            <a:extLst>
              <a:ext uri="{FF2B5EF4-FFF2-40B4-BE49-F238E27FC236}">
                <a16:creationId xmlns:a16="http://schemas.microsoft.com/office/drawing/2014/main" id="{48F30D9B-83CA-7490-DDC0-65E59B6DB614}"/>
              </a:ext>
            </a:extLst>
          </p:cNvPr>
          <p:cNvPicPr>
            <a:picLocks noChangeAspect="1"/>
          </p:cNvPicPr>
          <p:nvPr/>
        </p:nvPicPr>
        <p:blipFill>
          <a:blip r:embed="rId2"/>
          <a:stretch>
            <a:fillRect/>
          </a:stretch>
        </p:blipFill>
        <p:spPr>
          <a:xfrm>
            <a:off x="1917841" y="2304081"/>
            <a:ext cx="2387030" cy="3062229"/>
          </a:xfrm>
          <a:prstGeom prst="rect">
            <a:avLst/>
          </a:prstGeom>
        </p:spPr>
      </p:pic>
    </p:spTree>
    <p:extLst>
      <p:ext uri="{BB962C8B-B14F-4D97-AF65-F5344CB8AC3E}">
        <p14:creationId xmlns:p14="http://schemas.microsoft.com/office/powerpoint/2010/main" val="3407293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F7BCD4-6588-7A06-56C7-643F54B45555}"/>
              </a:ext>
            </a:extLst>
          </p:cNvPr>
          <p:cNvSpPr>
            <a:spLocks noGrp="1"/>
          </p:cNvSpPr>
          <p:nvPr>
            <p:ph type="title"/>
          </p:nvPr>
        </p:nvSpPr>
        <p:spPr/>
        <p:txBody>
          <a:bodyPr/>
          <a:lstStyle/>
          <a:p>
            <a:r>
              <a:rPr lang="pt-BR" dirty="0"/>
              <a:t>Diferença entre camadas densas e convolucionais</a:t>
            </a:r>
          </a:p>
        </p:txBody>
      </p:sp>
      <p:sp>
        <p:nvSpPr>
          <p:cNvPr id="3" name="Espaço Reservado para Conteúdo 2">
            <a:extLst>
              <a:ext uri="{FF2B5EF4-FFF2-40B4-BE49-F238E27FC236}">
                <a16:creationId xmlns:a16="http://schemas.microsoft.com/office/drawing/2014/main" id="{DF72324F-A452-C8C7-C2D2-E5DB5D58A5EF}"/>
              </a:ext>
            </a:extLst>
          </p:cNvPr>
          <p:cNvSpPr>
            <a:spLocks noGrp="1"/>
          </p:cNvSpPr>
          <p:nvPr>
            <p:ph idx="1"/>
          </p:nvPr>
        </p:nvSpPr>
        <p:spPr>
          <a:xfrm>
            <a:off x="5691882" y="1825624"/>
            <a:ext cx="6298059" cy="5032375"/>
          </a:xfrm>
        </p:spPr>
        <p:txBody>
          <a:bodyPr>
            <a:normAutofit/>
          </a:bodyPr>
          <a:lstStyle/>
          <a:p>
            <a:r>
              <a:rPr lang="pt-BR" dirty="0"/>
              <a:t>Camadas convolucionais aprendem </a:t>
            </a:r>
            <a:r>
              <a:rPr lang="pt-BR" b="1" i="1" dirty="0">
                <a:solidFill>
                  <a:srgbClr val="00B050"/>
                </a:solidFill>
              </a:rPr>
              <a:t>hierarquias espaciais </a:t>
            </a:r>
            <a:r>
              <a:rPr lang="pt-BR" dirty="0"/>
              <a:t>de padrões. </a:t>
            </a:r>
          </a:p>
          <a:p>
            <a:r>
              <a:rPr lang="pt-BR" dirty="0"/>
              <a:t>Uma </a:t>
            </a:r>
            <a:r>
              <a:rPr lang="pt-BR" b="1" i="1" dirty="0">
                <a:solidFill>
                  <a:srgbClr val="00B050"/>
                </a:solidFill>
              </a:rPr>
              <a:t>primeira camada </a:t>
            </a:r>
            <a:r>
              <a:rPr lang="pt-BR" dirty="0"/>
              <a:t>de convolução aprenderá </a:t>
            </a:r>
            <a:r>
              <a:rPr lang="pt-BR" b="1" i="1" dirty="0">
                <a:solidFill>
                  <a:srgbClr val="00B050"/>
                </a:solidFill>
              </a:rPr>
              <a:t>pequenos padrões locais</a:t>
            </a:r>
            <a:r>
              <a:rPr lang="pt-BR" dirty="0"/>
              <a:t>, como bordas, uma </a:t>
            </a:r>
            <a:r>
              <a:rPr lang="pt-BR" b="1" i="1" dirty="0">
                <a:solidFill>
                  <a:srgbClr val="00B050"/>
                </a:solidFill>
              </a:rPr>
              <a:t>segunda camada </a:t>
            </a:r>
            <a:r>
              <a:rPr lang="pt-BR" dirty="0"/>
              <a:t>de convolução aprenderá </a:t>
            </a:r>
            <a:r>
              <a:rPr lang="pt-BR" b="1" i="1" dirty="0">
                <a:solidFill>
                  <a:srgbClr val="00B050"/>
                </a:solidFill>
              </a:rPr>
              <a:t>padrões maiores criados a partir da combinação das características das primeiras camadas </a:t>
            </a:r>
            <a:r>
              <a:rPr lang="pt-BR" dirty="0"/>
              <a:t>e assim por diante.</a:t>
            </a:r>
          </a:p>
        </p:txBody>
      </p:sp>
      <p:pic>
        <p:nvPicPr>
          <p:cNvPr id="7" name="Imagem 6">
            <a:extLst>
              <a:ext uri="{FF2B5EF4-FFF2-40B4-BE49-F238E27FC236}">
                <a16:creationId xmlns:a16="http://schemas.microsoft.com/office/drawing/2014/main" id="{691CAD4C-7731-F201-4777-F4C7E861E3EA}"/>
              </a:ext>
            </a:extLst>
          </p:cNvPr>
          <p:cNvPicPr>
            <a:picLocks noChangeAspect="1"/>
          </p:cNvPicPr>
          <p:nvPr/>
        </p:nvPicPr>
        <p:blipFill>
          <a:blip r:embed="rId2"/>
          <a:stretch>
            <a:fillRect/>
          </a:stretch>
        </p:blipFill>
        <p:spPr>
          <a:xfrm>
            <a:off x="617180" y="2045424"/>
            <a:ext cx="4351151" cy="3667007"/>
          </a:xfrm>
          <a:prstGeom prst="rect">
            <a:avLst/>
          </a:prstGeom>
        </p:spPr>
      </p:pic>
    </p:spTree>
    <p:extLst>
      <p:ext uri="{BB962C8B-B14F-4D97-AF65-F5344CB8AC3E}">
        <p14:creationId xmlns:p14="http://schemas.microsoft.com/office/powerpoint/2010/main" val="3801839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AE4793-151C-2CA5-C485-E1D4FC40C3DE}"/>
              </a:ext>
            </a:extLst>
          </p:cNvPr>
          <p:cNvSpPr>
            <a:spLocks noGrp="1"/>
          </p:cNvSpPr>
          <p:nvPr>
            <p:ph type="title"/>
          </p:nvPr>
        </p:nvSpPr>
        <p:spPr/>
        <p:txBody>
          <a:bodyPr/>
          <a:lstStyle/>
          <a:p>
            <a:r>
              <a:rPr lang="pt-BR" dirty="0"/>
              <a:t>Cores básicas e canais</a:t>
            </a:r>
          </a:p>
        </p:txBody>
      </p:sp>
      <p:sp>
        <p:nvSpPr>
          <p:cNvPr id="3" name="Espaço Reservado para Conteúdo 2">
            <a:extLst>
              <a:ext uri="{FF2B5EF4-FFF2-40B4-BE49-F238E27FC236}">
                <a16:creationId xmlns:a16="http://schemas.microsoft.com/office/drawing/2014/main" id="{85588E49-E748-7646-F1CF-D0DB5ED66B65}"/>
              </a:ext>
            </a:extLst>
          </p:cNvPr>
          <p:cNvSpPr>
            <a:spLocks noGrp="1"/>
          </p:cNvSpPr>
          <p:nvPr>
            <p:ph idx="1"/>
          </p:nvPr>
        </p:nvSpPr>
        <p:spPr>
          <a:xfrm>
            <a:off x="5465851" y="1825624"/>
            <a:ext cx="6596009" cy="5032375"/>
          </a:xfrm>
        </p:spPr>
        <p:txBody>
          <a:bodyPr>
            <a:normAutofit lnSpcReduction="10000"/>
          </a:bodyPr>
          <a:lstStyle/>
          <a:p>
            <a:r>
              <a:rPr lang="pt-BR" dirty="0"/>
              <a:t>Antes de falarmos sobre convolução, vamos falar sobre </a:t>
            </a:r>
            <a:r>
              <a:rPr lang="pt-BR" b="1" i="1" dirty="0">
                <a:solidFill>
                  <a:srgbClr val="00B050"/>
                </a:solidFill>
              </a:rPr>
              <a:t>cores</a:t>
            </a:r>
            <a:r>
              <a:rPr lang="pt-BR" dirty="0"/>
              <a:t> (ou </a:t>
            </a:r>
            <a:r>
              <a:rPr lang="pt-BR" b="1" i="1" dirty="0">
                <a:solidFill>
                  <a:srgbClr val="00B050"/>
                </a:solidFill>
              </a:rPr>
              <a:t>canais</a:t>
            </a:r>
            <a:r>
              <a:rPr lang="pt-BR" dirty="0"/>
              <a:t>).</a:t>
            </a:r>
          </a:p>
          <a:p>
            <a:r>
              <a:rPr lang="pt-BR" dirty="0"/>
              <a:t>Até agora, ignoramos que imagens, em geral, consistem em três canais: vermelho (R), verde (G) e azul (B).</a:t>
            </a:r>
          </a:p>
          <a:p>
            <a:r>
              <a:rPr lang="pt-BR" dirty="0"/>
              <a:t>Imagens coloridas têm canais RGB para indicar a </a:t>
            </a:r>
            <a:r>
              <a:rPr lang="pt-BR" b="1" i="1" dirty="0">
                <a:solidFill>
                  <a:srgbClr val="00B050"/>
                </a:solidFill>
              </a:rPr>
              <a:t>quantidade de vermelho, verde e azul</a:t>
            </a:r>
            <a:r>
              <a:rPr lang="pt-BR" dirty="0"/>
              <a:t>.</a:t>
            </a:r>
          </a:p>
          <a:p>
            <a:r>
              <a:rPr lang="pt-BR" dirty="0"/>
              <a:t>Em suma, as </a:t>
            </a:r>
            <a:r>
              <a:rPr lang="pt-BR" b="1" i="1" dirty="0">
                <a:solidFill>
                  <a:srgbClr val="00B050"/>
                </a:solidFill>
              </a:rPr>
              <a:t>imagens não são</a:t>
            </a:r>
            <a:r>
              <a:rPr lang="pt-BR" dirty="0"/>
              <a:t>, em geral, </a:t>
            </a:r>
            <a:r>
              <a:rPr lang="pt-BR" b="1" i="1" dirty="0">
                <a:solidFill>
                  <a:srgbClr val="00B050"/>
                </a:solidFill>
              </a:rPr>
              <a:t>objetos bidimensionais</a:t>
            </a:r>
            <a:r>
              <a:rPr lang="pt-BR" dirty="0"/>
              <a:t>, mas sim </a:t>
            </a:r>
            <a:r>
              <a:rPr lang="pt-BR" b="1" i="1" dirty="0">
                <a:solidFill>
                  <a:srgbClr val="00B050"/>
                </a:solidFill>
              </a:rPr>
              <a:t>tensores de três dimensões</a:t>
            </a:r>
            <a:r>
              <a:rPr lang="pt-BR" dirty="0"/>
              <a:t>, caracterizados por </a:t>
            </a:r>
            <a:r>
              <a:rPr lang="pt-BR" b="1" i="1" dirty="0">
                <a:solidFill>
                  <a:srgbClr val="7030A0"/>
                </a:solidFill>
              </a:rPr>
              <a:t>altura</a:t>
            </a:r>
            <a:r>
              <a:rPr lang="pt-BR" dirty="0"/>
              <a:t>, </a:t>
            </a:r>
            <a:r>
              <a:rPr lang="pt-BR" b="1" i="1" dirty="0">
                <a:solidFill>
                  <a:srgbClr val="7030A0"/>
                </a:solidFill>
              </a:rPr>
              <a:t>largura</a:t>
            </a:r>
            <a:r>
              <a:rPr lang="pt-BR" dirty="0"/>
              <a:t> e </a:t>
            </a:r>
            <a:r>
              <a:rPr lang="pt-BR" b="1" i="1" dirty="0">
                <a:solidFill>
                  <a:srgbClr val="7030A0"/>
                </a:solidFill>
              </a:rPr>
              <a:t>canal</a:t>
            </a:r>
            <a:r>
              <a:rPr lang="pt-BR" dirty="0"/>
              <a:t>.</a:t>
            </a:r>
          </a:p>
          <a:p>
            <a:endParaRPr lang="pt-BR" dirty="0"/>
          </a:p>
        </p:txBody>
      </p:sp>
      <p:pic>
        <p:nvPicPr>
          <p:cNvPr id="4" name="Imagem 3">
            <a:extLst>
              <a:ext uri="{FF2B5EF4-FFF2-40B4-BE49-F238E27FC236}">
                <a16:creationId xmlns:a16="http://schemas.microsoft.com/office/drawing/2014/main" id="{BF5FDCF5-FA6A-E9B1-8E1D-A0544C66B1B8}"/>
              </a:ext>
            </a:extLst>
          </p:cNvPr>
          <p:cNvPicPr>
            <a:picLocks noChangeAspect="1"/>
          </p:cNvPicPr>
          <p:nvPr/>
        </p:nvPicPr>
        <p:blipFill>
          <a:blip r:embed="rId3"/>
          <a:stretch>
            <a:fillRect/>
          </a:stretch>
        </p:blipFill>
        <p:spPr>
          <a:xfrm>
            <a:off x="517959" y="1959188"/>
            <a:ext cx="2124027" cy="2156490"/>
          </a:xfrm>
          <a:prstGeom prst="rect">
            <a:avLst/>
          </a:prstGeom>
        </p:spPr>
      </p:pic>
      <p:pic>
        <p:nvPicPr>
          <p:cNvPr id="5" name="Imagem 4">
            <a:extLst>
              <a:ext uri="{FF2B5EF4-FFF2-40B4-BE49-F238E27FC236}">
                <a16:creationId xmlns:a16="http://schemas.microsoft.com/office/drawing/2014/main" id="{C045FBDC-0740-0137-66ED-5E9FF5078614}"/>
              </a:ext>
            </a:extLst>
          </p:cNvPr>
          <p:cNvPicPr>
            <a:picLocks noChangeAspect="1"/>
          </p:cNvPicPr>
          <p:nvPr/>
        </p:nvPicPr>
        <p:blipFill>
          <a:blip r:embed="rId4"/>
          <a:stretch>
            <a:fillRect/>
          </a:stretch>
        </p:blipFill>
        <p:spPr>
          <a:xfrm>
            <a:off x="2773502" y="4210618"/>
            <a:ext cx="2165887" cy="2156491"/>
          </a:xfrm>
          <a:prstGeom prst="rect">
            <a:avLst/>
          </a:prstGeom>
        </p:spPr>
      </p:pic>
    </p:spTree>
    <p:extLst>
      <p:ext uri="{BB962C8B-B14F-4D97-AF65-F5344CB8AC3E}">
        <p14:creationId xmlns:p14="http://schemas.microsoft.com/office/powerpoint/2010/main" val="225708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617CA2-D366-5591-D365-031CADD5B68F}"/>
              </a:ext>
            </a:extLst>
          </p:cNvPr>
          <p:cNvSpPr>
            <a:spLocks noGrp="1"/>
          </p:cNvSpPr>
          <p:nvPr>
            <p:ph type="title"/>
          </p:nvPr>
        </p:nvSpPr>
        <p:spPr/>
        <p:txBody>
          <a:bodyPr/>
          <a:lstStyle/>
          <a:p>
            <a:r>
              <a:rPr lang="pt-BR" dirty="0"/>
              <a:t>Filtros de convolução ou </a:t>
            </a:r>
            <a:r>
              <a:rPr lang="pt-BR" i="1" dirty="0"/>
              <a:t>kernels</a:t>
            </a:r>
          </a:p>
        </p:txBody>
      </p:sp>
      <p:sp>
        <p:nvSpPr>
          <p:cNvPr id="3" name="Espaço Reservado para Conteúdo 2">
            <a:extLst>
              <a:ext uri="{FF2B5EF4-FFF2-40B4-BE49-F238E27FC236}">
                <a16:creationId xmlns:a16="http://schemas.microsoft.com/office/drawing/2014/main" id="{D0D4C109-DA4E-D4E5-AC68-01E976426AD8}"/>
              </a:ext>
            </a:extLst>
          </p:cNvPr>
          <p:cNvSpPr>
            <a:spLocks noGrp="1"/>
          </p:cNvSpPr>
          <p:nvPr>
            <p:ph idx="1"/>
          </p:nvPr>
        </p:nvSpPr>
        <p:spPr>
          <a:xfrm>
            <a:off x="5686098" y="1825624"/>
            <a:ext cx="6295696" cy="5032375"/>
          </a:xfrm>
        </p:spPr>
        <p:txBody>
          <a:bodyPr>
            <a:normAutofit/>
          </a:bodyPr>
          <a:lstStyle/>
          <a:p>
            <a:r>
              <a:rPr lang="pt-BR" dirty="0"/>
              <a:t>Um </a:t>
            </a:r>
            <a:r>
              <a:rPr lang="pt-BR" b="1" i="1" dirty="0">
                <a:solidFill>
                  <a:srgbClr val="7030A0"/>
                </a:solidFill>
                <a:effectLst/>
              </a:rPr>
              <a:t>kernel</a:t>
            </a:r>
            <a:r>
              <a:rPr lang="pt-BR" b="0" i="0" dirty="0">
                <a:effectLst/>
              </a:rPr>
              <a:t> é um tensor (em geral em 3D) responsável por </a:t>
            </a:r>
            <a:r>
              <a:rPr lang="pt-BR" b="1" i="1" dirty="0">
                <a:solidFill>
                  <a:srgbClr val="00B050"/>
                </a:solidFill>
                <a:effectLst/>
              </a:rPr>
              <a:t>detectar características específicas em uma imagem</a:t>
            </a:r>
            <a:r>
              <a:rPr lang="pt-BR" b="0" i="0" dirty="0">
                <a:effectLst/>
              </a:rPr>
              <a:t>.</a:t>
            </a:r>
          </a:p>
          <a:p>
            <a:r>
              <a:rPr lang="pt-BR" dirty="0"/>
              <a:t>Ele </a:t>
            </a:r>
            <a:r>
              <a:rPr lang="pt-BR" b="0" i="0" dirty="0">
                <a:effectLst/>
              </a:rPr>
              <a:t>percorre </a:t>
            </a:r>
            <a:r>
              <a:rPr lang="pt-BR" dirty="0"/>
              <a:t>uma</a:t>
            </a:r>
            <a:r>
              <a:rPr lang="pt-BR" b="0" i="0" dirty="0">
                <a:effectLst/>
              </a:rPr>
              <a:t> imagem e realiza </a:t>
            </a:r>
            <a:r>
              <a:rPr lang="pt-BR" b="1" i="1" dirty="0">
                <a:solidFill>
                  <a:srgbClr val="00B050"/>
                </a:solidFill>
                <a:effectLst/>
              </a:rPr>
              <a:t>operações convolução</a:t>
            </a:r>
            <a:r>
              <a:rPr lang="pt-BR" b="0" i="0" dirty="0">
                <a:effectLst/>
              </a:rPr>
              <a:t> entre seus valores e os dos </a:t>
            </a:r>
            <a:r>
              <a:rPr lang="pt-BR" b="0" i="1" dirty="0">
                <a:effectLst/>
              </a:rPr>
              <a:t>pixels</a:t>
            </a:r>
            <a:r>
              <a:rPr lang="pt-BR" b="0" i="0" dirty="0">
                <a:effectLst/>
              </a:rPr>
              <a:t> na região da imagem correspondente ao seu</a:t>
            </a:r>
            <a:r>
              <a:rPr lang="pt-BR" dirty="0"/>
              <a:t> </a:t>
            </a:r>
            <a:r>
              <a:rPr lang="pt-BR" b="1" i="1" dirty="0">
                <a:solidFill>
                  <a:srgbClr val="00B050"/>
                </a:solidFill>
                <a:effectLst/>
              </a:rPr>
              <a:t>campo receptivo</a:t>
            </a:r>
            <a:r>
              <a:rPr lang="pt-BR" b="0" i="0" dirty="0">
                <a:effectLst/>
              </a:rPr>
              <a:t>.</a:t>
            </a:r>
          </a:p>
        </p:txBody>
      </p:sp>
      <p:grpSp>
        <p:nvGrpSpPr>
          <p:cNvPr id="10" name="Agrupar 9">
            <a:extLst>
              <a:ext uri="{FF2B5EF4-FFF2-40B4-BE49-F238E27FC236}">
                <a16:creationId xmlns:a16="http://schemas.microsoft.com/office/drawing/2014/main" id="{393A6803-8CB7-AAAA-54B0-14A003B0EAB7}"/>
              </a:ext>
            </a:extLst>
          </p:cNvPr>
          <p:cNvGrpSpPr/>
          <p:nvPr/>
        </p:nvGrpSpPr>
        <p:grpSpPr>
          <a:xfrm>
            <a:off x="2498616" y="2116269"/>
            <a:ext cx="1315770" cy="3142920"/>
            <a:chOff x="1479112" y="2137290"/>
            <a:chExt cx="1315770" cy="3142920"/>
          </a:xfrm>
        </p:grpSpPr>
        <p:graphicFrame>
          <p:nvGraphicFramePr>
            <p:cNvPr id="8" name="Tabela 4">
              <a:extLst>
                <a:ext uri="{FF2B5EF4-FFF2-40B4-BE49-F238E27FC236}">
                  <a16:creationId xmlns:a16="http://schemas.microsoft.com/office/drawing/2014/main" id="{EB90F607-C31F-517B-77C5-9D9929A933DE}"/>
                </a:ext>
              </a:extLst>
            </p:cNvPr>
            <p:cNvGraphicFramePr>
              <a:graphicFrameLocks/>
            </p:cNvGraphicFramePr>
            <p:nvPr>
              <p:extLst>
                <p:ext uri="{D42A27DB-BD31-4B8C-83A1-F6EECF244321}">
                  <p14:modId xmlns:p14="http://schemas.microsoft.com/office/powerpoint/2010/main" val="2634062259"/>
                </p:ext>
              </p:extLst>
            </p:nvPr>
          </p:nvGraphicFramePr>
          <p:xfrm>
            <a:off x="1835594" y="429161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graphicFrame>
          <p:nvGraphicFramePr>
            <p:cNvPr id="7" name="Tabela 4">
              <a:extLst>
                <a:ext uri="{FF2B5EF4-FFF2-40B4-BE49-F238E27FC236}">
                  <a16:creationId xmlns:a16="http://schemas.microsoft.com/office/drawing/2014/main" id="{7126498E-E22B-DAA9-37A6-29E364F2C970}"/>
                </a:ext>
              </a:extLst>
            </p:cNvPr>
            <p:cNvGraphicFramePr>
              <a:graphicFrameLocks/>
            </p:cNvGraphicFramePr>
            <p:nvPr>
              <p:extLst>
                <p:ext uri="{D42A27DB-BD31-4B8C-83A1-F6EECF244321}">
                  <p14:modId xmlns:p14="http://schemas.microsoft.com/office/powerpoint/2010/main" val="2391878118"/>
                </p:ext>
              </p:extLst>
            </p:nvPr>
          </p:nvGraphicFramePr>
          <p:xfrm>
            <a:off x="1657353" y="437789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graphicFrame>
          <p:nvGraphicFramePr>
            <p:cNvPr id="4" name="Tabela 4">
              <a:extLst>
                <a:ext uri="{FF2B5EF4-FFF2-40B4-BE49-F238E27FC236}">
                  <a16:creationId xmlns:a16="http://schemas.microsoft.com/office/drawing/2014/main" id="{CFD95762-F8DE-81FE-C4E9-8D66BEBCB811}"/>
                </a:ext>
              </a:extLst>
            </p:cNvPr>
            <p:cNvGraphicFramePr>
              <a:graphicFrameLocks/>
            </p:cNvGraphicFramePr>
            <p:nvPr>
              <p:extLst>
                <p:ext uri="{D42A27DB-BD31-4B8C-83A1-F6EECF244321}">
                  <p14:modId xmlns:p14="http://schemas.microsoft.com/office/powerpoint/2010/main" val="4218400641"/>
                </p:ext>
              </p:extLst>
            </p:nvPr>
          </p:nvGraphicFramePr>
          <p:xfrm>
            <a:off x="1609835" y="2546946"/>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p:sp>
          <p:nvSpPr>
            <p:cNvPr id="5" name="CaixaDeTexto 4">
              <a:extLst>
                <a:ext uri="{FF2B5EF4-FFF2-40B4-BE49-F238E27FC236}">
                  <a16:creationId xmlns:a16="http://schemas.microsoft.com/office/drawing/2014/main" id="{D0EA9B26-38CE-1968-8D22-E48A4497C387}"/>
                </a:ext>
              </a:extLst>
            </p:cNvPr>
            <p:cNvSpPr txBox="1"/>
            <p:nvPr/>
          </p:nvSpPr>
          <p:spPr>
            <a:xfrm>
              <a:off x="1479112" y="2137290"/>
              <a:ext cx="1132052" cy="369332"/>
            </a:xfrm>
            <a:prstGeom prst="rect">
              <a:avLst/>
            </a:prstGeom>
            <a:noFill/>
          </p:spPr>
          <p:txBody>
            <a:bodyPr wrap="square" rtlCol="0">
              <a:spAutoFit/>
            </a:bodyPr>
            <a:lstStyle/>
            <a:p>
              <a:pPr algn="ctr"/>
              <a:r>
                <a:rPr lang="pt-BR" dirty="0"/>
                <a:t>Kernel 2D</a:t>
              </a:r>
            </a:p>
          </p:txBody>
        </p:sp>
        <p:graphicFrame>
          <p:nvGraphicFramePr>
            <p:cNvPr id="6" name="Tabela 4">
              <a:extLst>
                <a:ext uri="{FF2B5EF4-FFF2-40B4-BE49-F238E27FC236}">
                  <a16:creationId xmlns:a16="http://schemas.microsoft.com/office/drawing/2014/main" id="{280819F3-F602-E083-3DA1-FC41E7741BD3}"/>
                </a:ext>
              </a:extLst>
            </p:cNvPr>
            <p:cNvGraphicFramePr>
              <a:graphicFrameLocks/>
            </p:cNvGraphicFramePr>
            <p:nvPr>
              <p:extLst>
                <p:ext uri="{D42A27DB-BD31-4B8C-83A1-F6EECF244321}">
                  <p14:modId xmlns:p14="http://schemas.microsoft.com/office/powerpoint/2010/main" val="516418329"/>
                </p:ext>
              </p:extLst>
            </p:nvPr>
          </p:nvGraphicFramePr>
          <p:xfrm>
            <a:off x="1479112" y="453853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sp>
          <p:nvSpPr>
            <p:cNvPr id="9" name="CaixaDeTexto 8">
              <a:extLst>
                <a:ext uri="{FF2B5EF4-FFF2-40B4-BE49-F238E27FC236}">
                  <a16:creationId xmlns:a16="http://schemas.microsoft.com/office/drawing/2014/main" id="{8AECE292-9CC9-7AF8-2480-6EF55CF45330}"/>
                </a:ext>
              </a:extLst>
            </p:cNvPr>
            <p:cNvSpPr txBox="1"/>
            <p:nvPr/>
          </p:nvSpPr>
          <p:spPr>
            <a:xfrm>
              <a:off x="1662830" y="3874261"/>
              <a:ext cx="1132052" cy="369332"/>
            </a:xfrm>
            <a:prstGeom prst="rect">
              <a:avLst/>
            </a:prstGeom>
            <a:noFill/>
          </p:spPr>
          <p:txBody>
            <a:bodyPr wrap="square" rtlCol="0">
              <a:spAutoFit/>
            </a:bodyPr>
            <a:lstStyle/>
            <a:p>
              <a:pPr algn="ctr"/>
              <a:r>
                <a:rPr lang="pt-BR" dirty="0"/>
                <a:t>Kernel 3D</a:t>
              </a:r>
            </a:p>
          </p:txBody>
        </p:sp>
      </p:grpSp>
    </p:spTree>
    <p:extLst>
      <p:ext uri="{BB962C8B-B14F-4D97-AF65-F5344CB8AC3E}">
        <p14:creationId xmlns:p14="http://schemas.microsoft.com/office/powerpoint/2010/main" val="3310558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617CA2-D366-5591-D365-031CADD5B68F}"/>
              </a:ext>
            </a:extLst>
          </p:cNvPr>
          <p:cNvSpPr>
            <a:spLocks noGrp="1"/>
          </p:cNvSpPr>
          <p:nvPr>
            <p:ph type="title"/>
          </p:nvPr>
        </p:nvSpPr>
        <p:spPr/>
        <p:txBody>
          <a:bodyPr/>
          <a:lstStyle/>
          <a:p>
            <a:r>
              <a:rPr lang="pt-BR" dirty="0"/>
              <a:t>Filtros de convolução ou </a:t>
            </a:r>
            <a:r>
              <a:rPr lang="pt-BR" i="1" dirty="0"/>
              <a:t>kernels</a:t>
            </a:r>
          </a:p>
        </p:txBody>
      </p:sp>
      <p:sp>
        <p:nvSpPr>
          <p:cNvPr id="3" name="Espaço Reservado para Conteúdo 2">
            <a:extLst>
              <a:ext uri="{FF2B5EF4-FFF2-40B4-BE49-F238E27FC236}">
                <a16:creationId xmlns:a16="http://schemas.microsoft.com/office/drawing/2014/main" id="{D0D4C109-DA4E-D4E5-AC68-01E976426AD8}"/>
              </a:ext>
            </a:extLst>
          </p:cNvPr>
          <p:cNvSpPr>
            <a:spLocks noGrp="1"/>
          </p:cNvSpPr>
          <p:nvPr>
            <p:ph idx="1"/>
          </p:nvPr>
        </p:nvSpPr>
        <p:spPr>
          <a:xfrm>
            <a:off x="5801710" y="1825624"/>
            <a:ext cx="6180083" cy="5032375"/>
          </a:xfrm>
        </p:spPr>
        <p:txBody>
          <a:bodyPr>
            <a:normAutofit/>
          </a:bodyPr>
          <a:lstStyle/>
          <a:p>
            <a:r>
              <a:rPr lang="pt-BR" b="0" i="0" dirty="0">
                <a:effectLst/>
              </a:rPr>
              <a:t>Cada </a:t>
            </a:r>
            <a:r>
              <a:rPr lang="pt-BR" b="1" i="1" dirty="0">
                <a:effectLst/>
              </a:rPr>
              <a:t>kernel</a:t>
            </a:r>
            <a:r>
              <a:rPr lang="pt-BR" b="0" i="0" dirty="0">
                <a:effectLst/>
              </a:rPr>
              <a:t> </a:t>
            </a:r>
            <a:r>
              <a:rPr lang="pt-BR" b="1" i="1" dirty="0">
                <a:solidFill>
                  <a:srgbClr val="00B050"/>
                </a:solidFill>
                <a:effectLst/>
              </a:rPr>
              <a:t>detecta um tipo particular de característica</a:t>
            </a:r>
            <a:r>
              <a:rPr lang="pt-BR" b="0" i="0" dirty="0">
                <a:effectLst/>
              </a:rPr>
              <a:t>, como bordas, texturas, padrões ou partes específicas de objetos. </a:t>
            </a:r>
          </a:p>
          <a:p>
            <a:r>
              <a:rPr lang="pt-BR" b="0" i="0" dirty="0">
                <a:effectLst/>
              </a:rPr>
              <a:t>Os </a:t>
            </a:r>
            <a:r>
              <a:rPr lang="pt-BR" b="1" i="1" dirty="0">
                <a:effectLst/>
              </a:rPr>
              <a:t>kernels</a:t>
            </a:r>
            <a:r>
              <a:rPr lang="pt-BR" b="0" i="0" dirty="0">
                <a:effectLst/>
              </a:rPr>
              <a:t> </a:t>
            </a:r>
            <a:r>
              <a:rPr lang="pt-BR" b="1" i="1" dirty="0">
                <a:solidFill>
                  <a:srgbClr val="7030A0"/>
                </a:solidFill>
                <a:effectLst/>
              </a:rPr>
              <a:t>aprendem</a:t>
            </a:r>
            <a:r>
              <a:rPr lang="pt-BR" b="0" i="0" dirty="0">
                <a:effectLst/>
              </a:rPr>
              <a:t> a </a:t>
            </a:r>
            <a:r>
              <a:rPr lang="pt-BR" b="1" i="1" dirty="0">
                <a:solidFill>
                  <a:srgbClr val="00B050"/>
                </a:solidFill>
                <a:effectLst/>
              </a:rPr>
              <a:t>detectar</a:t>
            </a:r>
            <a:r>
              <a:rPr lang="pt-BR" b="0" i="0" dirty="0">
                <a:effectLst/>
              </a:rPr>
              <a:t> as características mais relevantes para a tarefa específica em mãos.</a:t>
            </a:r>
          </a:p>
          <a:p>
            <a:pPr lvl="1">
              <a:buFont typeface="Wingdings" panose="05000000000000000000" pitchFamily="2" charset="2"/>
              <a:buChar char="§"/>
            </a:pPr>
            <a:r>
              <a:rPr lang="pt-BR" b="0" i="0" dirty="0">
                <a:effectLst/>
              </a:rPr>
              <a:t>Eles </a:t>
            </a:r>
            <a:r>
              <a:rPr lang="pt-BR" b="1" i="1" dirty="0">
                <a:effectLst/>
              </a:rPr>
              <a:t>aprendem</a:t>
            </a:r>
            <a:r>
              <a:rPr lang="pt-BR" b="0" i="0" dirty="0">
                <a:effectLst/>
              </a:rPr>
              <a:t>, a partir do </a:t>
            </a:r>
            <a:r>
              <a:rPr lang="pt-BR" b="1" i="1" dirty="0">
                <a:effectLst/>
              </a:rPr>
              <a:t>conjunto de treinamento</a:t>
            </a:r>
            <a:r>
              <a:rPr lang="pt-BR" b="0" i="0" dirty="0">
                <a:effectLst/>
              </a:rPr>
              <a:t>, os valores dos </a:t>
            </a:r>
            <a:r>
              <a:rPr lang="pt-BR" b="1" i="1" dirty="0">
                <a:effectLst/>
              </a:rPr>
              <a:t>elementos do tensor</a:t>
            </a:r>
            <a:r>
              <a:rPr lang="pt-BR" b="0" i="0" dirty="0">
                <a:effectLst/>
              </a:rPr>
              <a:t>, necessários para </a:t>
            </a:r>
            <a:r>
              <a:rPr lang="pt-BR" b="1" i="1" dirty="0">
                <a:effectLst/>
              </a:rPr>
              <a:t>detectar um determinada característica</a:t>
            </a:r>
            <a:r>
              <a:rPr lang="pt-BR" b="0" i="0" dirty="0">
                <a:effectLst/>
              </a:rPr>
              <a:t>.</a:t>
            </a:r>
          </a:p>
        </p:txBody>
      </p:sp>
      <p:grpSp>
        <p:nvGrpSpPr>
          <p:cNvPr id="10" name="Agrupar 9">
            <a:extLst>
              <a:ext uri="{FF2B5EF4-FFF2-40B4-BE49-F238E27FC236}">
                <a16:creationId xmlns:a16="http://schemas.microsoft.com/office/drawing/2014/main" id="{6185C9FF-69D2-32D6-6BFE-951A916EC030}"/>
              </a:ext>
            </a:extLst>
          </p:cNvPr>
          <p:cNvGrpSpPr/>
          <p:nvPr/>
        </p:nvGrpSpPr>
        <p:grpSpPr>
          <a:xfrm>
            <a:off x="2498616" y="2116269"/>
            <a:ext cx="1315770" cy="3142920"/>
            <a:chOff x="1479112" y="2137290"/>
            <a:chExt cx="1315770" cy="3142920"/>
          </a:xfrm>
        </p:grpSpPr>
        <p:graphicFrame>
          <p:nvGraphicFramePr>
            <p:cNvPr id="11" name="Tabela 4">
              <a:extLst>
                <a:ext uri="{FF2B5EF4-FFF2-40B4-BE49-F238E27FC236}">
                  <a16:creationId xmlns:a16="http://schemas.microsoft.com/office/drawing/2014/main" id="{D5E74F44-732E-04E1-98FF-1419FE3E9041}"/>
                </a:ext>
              </a:extLst>
            </p:cNvPr>
            <p:cNvGraphicFramePr>
              <a:graphicFrameLocks/>
            </p:cNvGraphicFramePr>
            <p:nvPr>
              <p:extLst>
                <p:ext uri="{D42A27DB-BD31-4B8C-83A1-F6EECF244321}">
                  <p14:modId xmlns:p14="http://schemas.microsoft.com/office/powerpoint/2010/main" val="544126363"/>
                </p:ext>
              </p:extLst>
            </p:nvPr>
          </p:nvGraphicFramePr>
          <p:xfrm>
            <a:off x="1835594" y="429161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graphicFrame>
          <p:nvGraphicFramePr>
            <p:cNvPr id="12" name="Tabela 4">
              <a:extLst>
                <a:ext uri="{FF2B5EF4-FFF2-40B4-BE49-F238E27FC236}">
                  <a16:creationId xmlns:a16="http://schemas.microsoft.com/office/drawing/2014/main" id="{60391CC2-9E61-71B5-64F6-3AB866A2C48A}"/>
                </a:ext>
              </a:extLst>
            </p:cNvPr>
            <p:cNvGraphicFramePr>
              <a:graphicFrameLocks/>
            </p:cNvGraphicFramePr>
            <p:nvPr>
              <p:extLst>
                <p:ext uri="{D42A27DB-BD31-4B8C-83A1-F6EECF244321}">
                  <p14:modId xmlns:p14="http://schemas.microsoft.com/office/powerpoint/2010/main" val="1002679664"/>
                </p:ext>
              </p:extLst>
            </p:nvPr>
          </p:nvGraphicFramePr>
          <p:xfrm>
            <a:off x="1657353" y="437789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graphicFrame>
          <p:nvGraphicFramePr>
            <p:cNvPr id="13" name="Tabela 4">
              <a:extLst>
                <a:ext uri="{FF2B5EF4-FFF2-40B4-BE49-F238E27FC236}">
                  <a16:creationId xmlns:a16="http://schemas.microsoft.com/office/drawing/2014/main" id="{157D61E9-8994-CBA8-31AC-23373C3F1586}"/>
                </a:ext>
              </a:extLst>
            </p:cNvPr>
            <p:cNvGraphicFramePr>
              <a:graphicFrameLocks/>
            </p:cNvGraphicFramePr>
            <p:nvPr>
              <p:extLst>
                <p:ext uri="{D42A27DB-BD31-4B8C-83A1-F6EECF244321}">
                  <p14:modId xmlns:p14="http://schemas.microsoft.com/office/powerpoint/2010/main" val="1173604609"/>
                </p:ext>
              </p:extLst>
            </p:nvPr>
          </p:nvGraphicFramePr>
          <p:xfrm>
            <a:off x="1609835" y="2546946"/>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p:sp>
          <p:nvSpPr>
            <p:cNvPr id="14" name="CaixaDeTexto 13">
              <a:extLst>
                <a:ext uri="{FF2B5EF4-FFF2-40B4-BE49-F238E27FC236}">
                  <a16:creationId xmlns:a16="http://schemas.microsoft.com/office/drawing/2014/main" id="{F98483D0-48E7-B237-081C-34EAEA330107}"/>
                </a:ext>
              </a:extLst>
            </p:cNvPr>
            <p:cNvSpPr txBox="1"/>
            <p:nvPr/>
          </p:nvSpPr>
          <p:spPr>
            <a:xfrm>
              <a:off x="1479112" y="2137290"/>
              <a:ext cx="1132052" cy="369332"/>
            </a:xfrm>
            <a:prstGeom prst="rect">
              <a:avLst/>
            </a:prstGeom>
            <a:noFill/>
          </p:spPr>
          <p:txBody>
            <a:bodyPr wrap="square" rtlCol="0">
              <a:spAutoFit/>
            </a:bodyPr>
            <a:lstStyle/>
            <a:p>
              <a:pPr algn="ctr"/>
              <a:r>
                <a:rPr lang="pt-BR" dirty="0"/>
                <a:t>Kernel 2D</a:t>
              </a:r>
            </a:p>
          </p:txBody>
        </p:sp>
        <p:graphicFrame>
          <p:nvGraphicFramePr>
            <p:cNvPr id="15" name="Tabela 4">
              <a:extLst>
                <a:ext uri="{FF2B5EF4-FFF2-40B4-BE49-F238E27FC236}">
                  <a16:creationId xmlns:a16="http://schemas.microsoft.com/office/drawing/2014/main" id="{10981081-BA12-4BAA-438B-8DC350A05918}"/>
                </a:ext>
              </a:extLst>
            </p:cNvPr>
            <p:cNvGraphicFramePr>
              <a:graphicFrameLocks/>
            </p:cNvGraphicFramePr>
            <p:nvPr>
              <p:extLst>
                <p:ext uri="{D42A27DB-BD31-4B8C-83A1-F6EECF244321}">
                  <p14:modId xmlns:p14="http://schemas.microsoft.com/office/powerpoint/2010/main" val="2249505512"/>
                </p:ext>
              </p:extLst>
            </p:nvPr>
          </p:nvGraphicFramePr>
          <p:xfrm>
            <a:off x="1479112" y="453853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sp>
          <p:nvSpPr>
            <p:cNvPr id="16" name="CaixaDeTexto 15">
              <a:extLst>
                <a:ext uri="{FF2B5EF4-FFF2-40B4-BE49-F238E27FC236}">
                  <a16:creationId xmlns:a16="http://schemas.microsoft.com/office/drawing/2014/main" id="{0BCD3537-0FCB-3330-6585-BBB805A7FC30}"/>
                </a:ext>
              </a:extLst>
            </p:cNvPr>
            <p:cNvSpPr txBox="1"/>
            <p:nvPr/>
          </p:nvSpPr>
          <p:spPr>
            <a:xfrm>
              <a:off x="1662830" y="3874261"/>
              <a:ext cx="1132052" cy="369332"/>
            </a:xfrm>
            <a:prstGeom prst="rect">
              <a:avLst/>
            </a:prstGeom>
            <a:noFill/>
          </p:spPr>
          <p:txBody>
            <a:bodyPr wrap="square" rtlCol="0">
              <a:spAutoFit/>
            </a:bodyPr>
            <a:lstStyle/>
            <a:p>
              <a:pPr algn="ctr"/>
              <a:r>
                <a:rPr lang="pt-BR" dirty="0"/>
                <a:t>Kernel 3D</a:t>
              </a:r>
            </a:p>
          </p:txBody>
        </p:sp>
      </p:grpSp>
    </p:spTree>
    <p:extLst>
      <p:ext uri="{BB962C8B-B14F-4D97-AF65-F5344CB8AC3E}">
        <p14:creationId xmlns:p14="http://schemas.microsoft.com/office/powerpoint/2010/main" val="3469718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243145" y="1825624"/>
                <a:ext cx="5833242" cy="5032375"/>
              </a:xfrm>
            </p:spPr>
            <p:txBody>
              <a:bodyPr>
                <a:normAutofit/>
              </a:bodyPr>
              <a:lstStyle/>
              <a:p>
                <a:r>
                  <a:rPr lang="pt-BR" dirty="0"/>
                  <a:t>Vamos ignorar múltiplos canais por enquanto e ver como uma operação de convolução funciona com dados bidimensionais.</a:t>
                </a:r>
              </a:p>
              <a:p>
                <a:r>
                  <a:rPr lang="pt-BR" dirty="0"/>
                  <a:t>O símbolo </a:t>
                </a:r>
                <a14:m>
                  <m:oMath xmlns:m="http://schemas.openxmlformats.org/officeDocument/2006/math">
                    <m:r>
                      <a:rPr lang="pt-BR" i="1" smtClean="0">
                        <a:latin typeface="Cambria Math" panose="02040503050406030204" pitchFamily="18" charset="0"/>
                        <a:ea typeface="Cambria Math" panose="02040503050406030204" pitchFamily="18" charset="0"/>
                      </a:rPr>
                      <m:t>⊛</m:t>
                    </m:r>
                  </m:oMath>
                </a14:m>
                <a:r>
                  <a:rPr lang="pt-BR" dirty="0"/>
                  <a:t> representa a operação de “convolução”.</a:t>
                </a:r>
              </a:p>
              <a:p>
                <a:r>
                  <a:rPr lang="pt-BR" dirty="0"/>
                  <a:t>A entrada da operação de convolução é chamada de </a:t>
                </a:r>
                <a:r>
                  <a:rPr lang="pt-BR" b="1" i="1" dirty="0" err="1">
                    <a:solidFill>
                      <a:srgbClr val="7030A0"/>
                    </a:solidFill>
                  </a:rPr>
                  <a:t>feature</a:t>
                </a:r>
                <a:r>
                  <a:rPr lang="pt-BR" b="1" i="1" dirty="0">
                    <a:solidFill>
                      <a:srgbClr val="7030A0"/>
                    </a:solidFill>
                  </a:rPr>
                  <a:t> </a:t>
                </a:r>
                <a:r>
                  <a:rPr lang="pt-BR" b="1" i="1" dirty="0" err="1">
                    <a:solidFill>
                      <a:srgbClr val="7030A0"/>
                    </a:solidFill>
                  </a:rPr>
                  <a:t>map</a:t>
                </a:r>
                <a:r>
                  <a:rPr lang="pt-BR" b="1" i="1" dirty="0"/>
                  <a:t> </a:t>
                </a:r>
                <a:r>
                  <a:rPr lang="pt-BR" dirty="0"/>
                  <a:t>ou </a:t>
                </a:r>
                <a:r>
                  <a:rPr lang="pt-BR" b="1" i="1" dirty="0">
                    <a:solidFill>
                      <a:srgbClr val="7030A0"/>
                    </a:solidFill>
                  </a:rPr>
                  <a:t>mapa de característica</a:t>
                </a:r>
                <a:r>
                  <a:rPr lang="pt-BR" i="1" dirty="0"/>
                  <a:t>.</a:t>
                </a:r>
              </a:p>
              <a:p>
                <a:r>
                  <a:rPr lang="pt-BR" dirty="0"/>
                  <a:t>O operação é representada pela equação ao lado.</a:t>
                </a:r>
              </a:p>
            </p:txBody>
          </p:sp>
        </mc:Choice>
        <mc:Fallback xmlns="">
          <p:sp>
            <p:nvSpPr>
              <p:cNvPr id="6" name="Espaço Reservado para Conteúdo 5">
                <a:extLst>
                  <a:ext uri="{FF2B5EF4-FFF2-40B4-BE49-F238E27FC236}">
                    <a16:creationId xmlns:a16="http://schemas.microsoft.com/office/drawing/2014/main" id="{96C3292B-4443-865B-28D7-E54C4111F076}"/>
                  </a:ext>
                </a:extLst>
              </p:cNvPr>
              <p:cNvSpPr>
                <a:spLocks noGrp="1" noRot="1" noChangeAspect="1" noMove="1" noResize="1" noEditPoints="1" noAdjustHandles="1" noChangeArrowheads="1" noChangeShapeType="1" noTextEdit="1"/>
              </p:cNvSpPr>
              <p:nvPr>
                <p:ph idx="1"/>
              </p:nvPr>
            </p:nvSpPr>
            <p:spPr>
              <a:xfrm>
                <a:off x="6243145" y="1825624"/>
                <a:ext cx="5833242" cy="5032375"/>
              </a:xfrm>
              <a:blipFill>
                <a:blip r:embed="rId3"/>
                <a:stretch>
                  <a:fillRect l="-1881" t="-1937" r="-2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0" y="4426064"/>
                <a:ext cx="6243145" cy="1137876"/>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0" y="4426064"/>
                <a:ext cx="6243145" cy="1137876"/>
              </a:xfrm>
              <a:prstGeom prst="rect">
                <a:avLst/>
              </a:prstGeom>
              <a:blipFill>
                <a:blip r:embed="rId4"/>
                <a:stretch>
                  <a:fillRect/>
                </a:stretch>
              </a:blipFill>
            </p:spPr>
            <p:txBody>
              <a:bodyPr/>
              <a:lstStyle/>
              <a:p>
                <a:r>
                  <a:rPr lang="pt-BR">
                    <a:noFill/>
                  </a:rPr>
                  <a:t> </a:t>
                </a:r>
              </a:p>
            </p:txBody>
          </p:sp>
        </mc:Fallback>
      </mc:AlternateContent>
      <p:grpSp>
        <p:nvGrpSpPr>
          <p:cNvPr id="18" name="Agrupar 17">
            <a:extLst>
              <a:ext uri="{FF2B5EF4-FFF2-40B4-BE49-F238E27FC236}">
                <a16:creationId xmlns:a16="http://schemas.microsoft.com/office/drawing/2014/main" id="{3D4840A5-A7FE-7736-7256-0BF65657B1E6}"/>
              </a:ext>
            </a:extLst>
          </p:cNvPr>
          <p:cNvGrpSpPr/>
          <p:nvPr/>
        </p:nvGrpSpPr>
        <p:grpSpPr>
          <a:xfrm>
            <a:off x="838200" y="2177587"/>
            <a:ext cx="4311868" cy="1481852"/>
            <a:chOff x="838200" y="2503408"/>
            <a:chExt cx="4311868" cy="1481852"/>
          </a:xfrm>
        </p:grpSpPr>
        <mc:AlternateContent xmlns:mc="http://schemas.openxmlformats.org/markup-compatibility/2006" xmlns:a14="http://schemas.microsoft.com/office/drawing/2010/main">
          <mc:Choice Requires="a14">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3366073508"/>
                    </p:ext>
                  </p:extLst>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3366073508"/>
                    </p:ext>
                  </p:extLst>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extLst>
                    <p:ext uri="{D42A27DB-BD31-4B8C-83A1-F6EECF244321}">
                      <p14:modId xmlns:p14="http://schemas.microsoft.com/office/powerpoint/2010/main" val="1389380067"/>
                    </p:ext>
                  </p:extLst>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extLst>
                    <p:ext uri="{D42A27DB-BD31-4B8C-83A1-F6EECF244321}">
                      <p14:modId xmlns:p14="http://schemas.microsoft.com/office/powerpoint/2010/main" val="1389380067"/>
                    </p:ext>
                  </p:extLst>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316965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316965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3108104"/>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3108104"/>
                  <a:ext cx="578069" cy="52322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92385079"/>
                    </p:ext>
                  </p:extLst>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92385079"/>
                    </p:ext>
                  </p:extLst>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15" name="CaixaDeTexto 14">
              <a:extLst>
                <a:ext uri="{FF2B5EF4-FFF2-40B4-BE49-F238E27FC236}">
                  <a16:creationId xmlns:a16="http://schemas.microsoft.com/office/drawing/2014/main" id="{1DD30C51-7FC3-C492-E7BB-85C7BC47423B}"/>
                </a:ext>
              </a:extLst>
            </p:cNvPr>
            <p:cNvSpPr txBox="1"/>
            <p:nvPr/>
          </p:nvSpPr>
          <p:spPr>
            <a:xfrm>
              <a:off x="838200" y="2503408"/>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673169"/>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673169"/>
              <a:ext cx="870606" cy="369332"/>
            </a:xfrm>
            <a:prstGeom prst="rect">
              <a:avLst/>
            </a:prstGeom>
            <a:noFill/>
          </p:spPr>
          <p:txBody>
            <a:bodyPr wrap="square" rtlCol="0">
              <a:spAutoFit/>
            </a:bodyPr>
            <a:lstStyle/>
            <a:p>
              <a:pPr algn="ctr"/>
              <a:r>
                <a:rPr lang="pt-BR" dirty="0"/>
                <a:t>Output</a:t>
              </a:r>
            </a:p>
          </p:txBody>
        </p:sp>
      </p:grpSp>
      <p:sp>
        <p:nvSpPr>
          <p:cNvPr id="3" name="Seta: para Baixo 2">
            <a:extLst>
              <a:ext uri="{FF2B5EF4-FFF2-40B4-BE49-F238E27FC236}">
                <a16:creationId xmlns:a16="http://schemas.microsoft.com/office/drawing/2014/main" id="{20FFCDFB-D30B-EE37-7EBD-E01B18A1100B}"/>
              </a:ext>
            </a:extLst>
          </p:cNvPr>
          <p:cNvSpPr/>
          <p:nvPr/>
        </p:nvSpPr>
        <p:spPr>
          <a:xfrm>
            <a:off x="2869324" y="3757991"/>
            <a:ext cx="735724" cy="6268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5236317-8512-751D-DD1D-20B071AC5DE9}"/>
                  </a:ext>
                </a:extLst>
              </p:cNvPr>
              <p:cNvSpPr txBox="1"/>
              <p:nvPr/>
            </p:nvSpPr>
            <p:spPr>
              <a:xfrm>
                <a:off x="111102" y="5905943"/>
                <a:ext cx="2291137" cy="923330"/>
              </a:xfrm>
              <a:prstGeom prst="rect">
                <a:avLst/>
              </a:prstGeom>
              <a:noFill/>
            </p:spPr>
            <p:txBody>
              <a:bodyPr wrap="square" rtlCol="0">
                <a:spAutoFit/>
              </a:bodyPr>
              <a:lstStyle/>
              <a:p>
                <a14:m>
                  <m:oMath xmlns:m="http://schemas.openxmlformats.org/officeDocument/2006/math">
                    <m:r>
                      <a:rPr lang="pt-BR" sz="1800" i="1" smtClean="0">
                        <a:latin typeface="Cambria Math" panose="02040503050406030204" pitchFamily="18" charset="0"/>
                        <a:ea typeface="Cambria Math" panose="02040503050406030204" pitchFamily="18" charset="0"/>
                      </a:rPr>
                      <m:t>𝐼</m:t>
                    </m:r>
                  </m:oMath>
                </a14:m>
                <a:r>
                  <a:rPr lang="pt-BR" sz="1800" dirty="0">
                    <a:latin typeface="Cambria Math" panose="02040503050406030204" pitchFamily="18" charset="0"/>
                    <a:ea typeface="Cambria Math" panose="02040503050406030204" pitchFamily="18" charset="0"/>
                  </a:rPr>
                  <a:t> : input</a:t>
                </a:r>
              </a:p>
              <a:p>
                <a14:m>
                  <m:oMath xmlns:m="http://schemas.openxmlformats.org/officeDocument/2006/math">
                    <m:r>
                      <a:rPr lang="pt-BR" sz="1800" b="0" i="1" smtClean="0">
                        <a:latin typeface="Cambria Math" panose="02040503050406030204" pitchFamily="18" charset="0"/>
                        <a:ea typeface="Cambria Math" panose="02040503050406030204" pitchFamily="18" charset="0"/>
                      </a:rPr>
                      <m:t>𝐾</m:t>
                    </m:r>
                  </m:oMath>
                </a14:m>
                <a:r>
                  <a:rPr lang="pt-BR" sz="1800" b="0" dirty="0">
                    <a:latin typeface="Cambria Math" panose="02040503050406030204" pitchFamily="18" charset="0"/>
                    <a:ea typeface="Cambria Math" panose="02040503050406030204" pitchFamily="18" charset="0"/>
                  </a:rPr>
                  <a:t>: kernel</a:t>
                </a:r>
              </a:p>
              <a:p>
                <a14:m>
                  <m:oMath xmlns:m="http://schemas.openxmlformats.org/officeDocument/2006/math">
                    <m:r>
                      <a:rPr lang="pt-BR" sz="1800" b="0" i="1" smtClean="0">
                        <a:latin typeface="Cambria Math" panose="02040503050406030204" pitchFamily="18" charset="0"/>
                        <a:ea typeface="Cambria Math" panose="02040503050406030204" pitchFamily="18" charset="0"/>
                      </a:rPr>
                      <m:t>𝑂</m:t>
                    </m:r>
                  </m:oMath>
                </a14:m>
                <a:r>
                  <a:rPr lang="pt-BR" dirty="0"/>
                  <a:t>: output</a:t>
                </a:r>
              </a:p>
            </p:txBody>
          </p:sp>
        </mc:Choice>
        <mc:Fallback xmlns="">
          <p:sp>
            <p:nvSpPr>
              <p:cNvPr id="4" name="CaixaDeTexto 3">
                <a:extLst>
                  <a:ext uri="{FF2B5EF4-FFF2-40B4-BE49-F238E27FC236}">
                    <a16:creationId xmlns:a16="http://schemas.microsoft.com/office/drawing/2014/main" id="{25236317-8512-751D-DD1D-20B071AC5DE9}"/>
                  </a:ext>
                </a:extLst>
              </p:cNvPr>
              <p:cNvSpPr txBox="1">
                <a:spLocks noRot="1" noChangeAspect="1" noMove="1" noResize="1" noEditPoints="1" noAdjustHandles="1" noChangeArrowheads="1" noChangeShapeType="1" noTextEdit="1"/>
              </p:cNvSpPr>
              <p:nvPr/>
            </p:nvSpPr>
            <p:spPr>
              <a:xfrm>
                <a:off x="111102" y="5905943"/>
                <a:ext cx="2291137" cy="923330"/>
              </a:xfrm>
              <a:prstGeom prst="rect">
                <a:avLst/>
              </a:prstGeom>
              <a:blipFill>
                <a:blip r:embed="rId7"/>
                <a:stretch>
                  <a:fillRect t="-4636" b="-9934"/>
                </a:stretch>
              </a:blipFill>
            </p:spPr>
            <p:txBody>
              <a:bodyPr/>
              <a:lstStyle/>
              <a:p>
                <a:r>
                  <a:rPr lang="pt-BR">
                    <a:noFill/>
                  </a:rPr>
                  <a:t> </a:t>
                </a:r>
              </a:p>
            </p:txBody>
          </p:sp>
        </mc:Fallback>
      </mc:AlternateContent>
    </p:spTree>
    <p:extLst>
      <p:ext uri="{BB962C8B-B14F-4D97-AF65-F5344CB8AC3E}">
        <p14:creationId xmlns:p14="http://schemas.microsoft.com/office/powerpoint/2010/main" val="2353396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Conector reto 38">
            <a:extLst>
              <a:ext uri="{FF2B5EF4-FFF2-40B4-BE49-F238E27FC236}">
                <a16:creationId xmlns:a16="http://schemas.microsoft.com/office/drawing/2014/main" id="{92333203-DD75-95F3-445A-FF387DB74693}"/>
              </a:ext>
            </a:extLst>
          </p:cNvPr>
          <p:cNvCxnSpPr>
            <a:cxnSpLocks/>
          </p:cNvCxnSpPr>
          <p:nvPr/>
        </p:nvCxnSpPr>
        <p:spPr>
          <a:xfrm>
            <a:off x="1707356" y="2546919"/>
            <a:ext cx="1897692" cy="18542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F4CF36CD-4569-3C2D-7DC0-625C74DE6CB4}"/>
              </a:ext>
            </a:extLst>
          </p:cNvPr>
          <p:cNvCxnSpPr/>
          <p:nvPr/>
        </p:nvCxnSpPr>
        <p:spPr>
          <a:xfrm>
            <a:off x="1707356" y="3288506"/>
            <a:ext cx="1897692" cy="1855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7DA86514-C355-EB56-2B2A-46EBD71C9F8B}"/>
              </a:ext>
            </a:extLst>
          </p:cNvPr>
          <p:cNvCxnSpPr/>
          <p:nvPr/>
        </p:nvCxnSpPr>
        <p:spPr>
          <a:xfrm>
            <a:off x="838200" y="3288506"/>
            <a:ext cx="1896242" cy="1855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611007" y="1825624"/>
            <a:ext cx="5465379" cy="5032375"/>
          </a:xfrm>
        </p:spPr>
        <p:txBody>
          <a:bodyPr>
            <a:normAutofit/>
          </a:bodyPr>
          <a:lstStyle/>
          <a:p>
            <a:r>
              <a:rPr lang="pt-BR" dirty="0"/>
              <a:t>Ao calcular a convolução, começamos com a </a:t>
            </a:r>
            <a:r>
              <a:rPr lang="pt-BR" b="1" i="1" dirty="0"/>
              <a:t>janela de convolução</a:t>
            </a:r>
            <a:r>
              <a:rPr lang="pt-BR" dirty="0"/>
              <a:t> no canto superior esquerdo do tensor de entrada. </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0" y="4397098"/>
                <a:ext cx="6888072" cy="199965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=0∗0+1∗1+3∗2+4∗3</m:t>
                      </m:r>
                    </m:oMath>
                  </m:oMathPara>
                </a14:m>
                <a:endParaRPr lang="pt-BR" sz="2800"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=19</m:t>
                      </m:r>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0" y="4397098"/>
                <a:ext cx="6888072" cy="1999650"/>
              </a:xfrm>
              <a:prstGeom prst="rect">
                <a:avLst/>
              </a:prstGeom>
              <a:blipFill>
                <a:blip r:embed="rId3"/>
                <a:stretch>
                  <a:fillRect/>
                </a:stretch>
              </a:blipFill>
            </p:spPr>
            <p:txBody>
              <a:bodyPr/>
              <a:lstStyle/>
              <a:p>
                <a:r>
                  <a:rPr lang="pt-BR">
                    <a:noFill/>
                  </a:rPr>
                  <a:t> </a:t>
                </a:r>
              </a:p>
            </p:txBody>
          </p:sp>
        </mc:Fallback>
      </mc:AlternateContent>
      <p:grpSp>
        <p:nvGrpSpPr>
          <p:cNvPr id="18" name="Agrupar 17">
            <a:extLst>
              <a:ext uri="{FF2B5EF4-FFF2-40B4-BE49-F238E27FC236}">
                <a16:creationId xmlns:a16="http://schemas.microsoft.com/office/drawing/2014/main" id="{3D4840A5-A7FE-7736-7256-0BF65657B1E6}"/>
              </a:ext>
            </a:extLst>
          </p:cNvPr>
          <p:cNvGrpSpPr/>
          <p:nvPr/>
        </p:nvGrpSpPr>
        <p:grpSpPr>
          <a:xfrm>
            <a:off x="838200" y="2177587"/>
            <a:ext cx="4311868" cy="1481852"/>
            <a:chOff x="838200" y="2503408"/>
            <a:chExt cx="4311868" cy="1481852"/>
          </a:xfrm>
        </p:grpSpPr>
        <mc:AlternateContent xmlns:mc="http://schemas.openxmlformats.org/markup-compatibility/2006" xmlns:a14="http://schemas.microsoft.com/office/drawing/2010/main">
          <mc:Choice Requires="a14">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3958000016"/>
                    </p:ext>
                  </p:extLst>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316965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316965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3108104"/>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3108104"/>
                  <a:ext cx="578069" cy="52322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2273965621"/>
                    </p:ext>
                  </p:extLst>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15" name="CaixaDeTexto 14">
              <a:extLst>
                <a:ext uri="{FF2B5EF4-FFF2-40B4-BE49-F238E27FC236}">
                  <a16:creationId xmlns:a16="http://schemas.microsoft.com/office/drawing/2014/main" id="{1DD30C51-7FC3-C492-E7BB-85C7BC47423B}"/>
                </a:ext>
              </a:extLst>
            </p:cNvPr>
            <p:cNvSpPr txBox="1"/>
            <p:nvPr/>
          </p:nvSpPr>
          <p:spPr>
            <a:xfrm>
              <a:off x="838200" y="2503408"/>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673169"/>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673169"/>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extLst>
                    <p:ext uri="{D42A27DB-BD31-4B8C-83A1-F6EECF244321}">
                      <p14:modId xmlns:p14="http://schemas.microsoft.com/office/powerpoint/2010/main" val="3103282144"/>
                    </p:ext>
                  </p:extLst>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p:grpSp>
      <p:cxnSp>
        <p:nvCxnSpPr>
          <p:cNvPr id="35" name="Conector reto 34">
            <a:extLst>
              <a:ext uri="{FF2B5EF4-FFF2-40B4-BE49-F238E27FC236}">
                <a16:creationId xmlns:a16="http://schemas.microsoft.com/office/drawing/2014/main" id="{1ED2284E-862D-3385-A95D-08F11A4C58CC}"/>
              </a:ext>
            </a:extLst>
          </p:cNvPr>
          <p:cNvCxnSpPr>
            <a:cxnSpLocks/>
          </p:cNvCxnSpPr>
          <p:nvPr/>
        </p:nvCxnSpPr>
        <p:spPr>
          <a:xfrm>
            <a:off x="838200" y="2546919"/>
            <a:ext cx="1896242" cy="18542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2" name="CaixaDeTexto 41">
            <a:extLst>
              <a:ext uri="{FF2B5EF4-FFF2-40B4-BE49-F238E27FC236}">
                <a16:creationId xmlns:a16="http://schemas.microsoft.com/office/drawing/2014/main" id="{4C76E058-0378-65D5-ADEC-A97A871CBAFE}"/>
              </a:ext>
            </a:extLst>
          </p:cNvPr>
          <p:cNvSpPr txBox="1"/>
          <p:nvPr/>
        </p:nvSpPr>
        <p:spPr>
          <a:xfrm>
            <a:off x="0" y="1734169"/>
            <a:ext cx="1535872" cy="461665"/>
          </a:xfrm>
          <a:prstGeom prst="rect">
            <a:avLst/>
          </a:prstGeom>
          <a:noFill/>
        </p:spPr>
        <p:txBody>
          <a:bodyPr wrap="square" rtlCol="0">
            <a:spAutoFit/>
          </a:bodyPr>
          <a:lstStyle/>
          <a:p>
            <a:pPr algn="ctr"/>
            <a:r>
              <a:rPr lang="pt-BR" sz="1200" dirty="0"/>
              <a:t>Janela de convolução ou campo receptivo</a:t>
            </a:r>
          </a:p>
        </p:txBody>
      </p:sp>
      <p:cxnSp>
        <p:nvCxnSpPr>
          <p:cNvPr id="46" name="Conector: Curvo 45">
            <a:extLst>
              <a:ext uri="{FF2B5EF4-FFF2-40B4-BE49-F238E27FC236}">
                <a16:creationId xmlns:a16="http://schemas.microsoft.com/office/drawing/2014/main" id="{7A7C2766-37C5-C0D2-ED4B-9B2709D52B62}"/>
              </a:ext>
            </a:extLst>
          </p:cNvPr>
          <p:cNvCxnSpPr>
            <a:cxnSpLocks/>
          </p:cNvCxnSpPr>
          <p:nvPr/>
        </p:nvCxnSpPr>
        <p:spPr>
          <a:xfrm rot="16200000" flipH="1">
            <a:off x="261889" y="2392413"/>
            <a:ext cx="635861" cy="33720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562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O que vamos ver?</a:t>
            </a:r>
          </a:p>
        </p:txBody>
      </p:sp>
      <p:sp>
        <p:nvSpPr>
          <p:cNvPr id="3" name="Espaço Reservado para Conteúdo 2">
            <a:extLst>
              <a:ext uri="{FF2B5EF4-FFF2-40B4-BE49-F238E27FC236}">
                <a16:creationId xmlns:a16="http://schemas.microsoft.com/office/drawing/2014/main" id="{25FE7774-7186-A846-D8DE-518B2CBF4EBD}"/>
              </a:ext>
            </a:extLst>
          </p:cNvPr>
          <p:cNvSpPr>
            <a:spLocks noGrp="1"/>
          </p:cNvSpPr>
          <p:nvPr>
            <p:ph idx="1"/>
          </p:nvPr>
        </p:nvSpPr>
        <p:spPr>
          <a:xfrm>
            <a:off x="838199" y="1825624"/>
            <a:ext cx="11154103" cy="5032376"/>
          </a:xfrm>
        </p:spPr>
        <p:txBody>
          <a:bodyPr>
            <a:normAutofit lnSpcReduction="10000"/>
          </a:bodyPr>
          <a:lstStyle/>
          <a:p>
            <a:r>
              <a:rPr lang="pt-BR" dirty="0"/>
              <a:t>Até agora, nossas redes neurais continham apenas dois tipos de camadas: </a:t>
            </a:r>
            <a:r>
              <a:rPr lang="pt-BR" b="1" i="1" dirty="0">
                <a:solidFill>
                  <a:srgbClr val="00B050"/>
                </a:solidFill>
              </a:rPr>
              <a:t>densas</a:t>
            </a:r>
            <a:r>
              <a:rPr lang="pt-BR" dirty="0"/>
              <a:t> e de </a:t>
            </a:r>
            <a:r>
              <a:rPr lang="pt-BR" b="1" i="1" dirty="0">
                <a:solidFill>
                  <a:srgbClr val="00B050"/>
                </a:solidFill>
              </a:rPr>
              <a:t>achatamento</a:t>
            </a:r>
            <a:r>
              <a:rPr lang="pt-BR" dirty="0"/>
              <a:t>. </a:t>
            </a:r>
          </a:p>
          <a:p>
            <a:r>
              <a:rPr lang="pt-BR" dirty="0"/>
              <a:t>Porém, um outro tipo muito importante são as </a:t>
            </a:r>
            <a:r>
              <a:rPr lang="pt-BR" b="1" i="1" dirty="0">
                <a:solidFill>
                  <a:srgbClr val="00B050"/>
                </a:solidFill>
              </a:rPr>
              <a:t>camadas convolucionais</a:t>
            </a:r>
            <a:r>
              <a:rPr lang="pt-BR" dirty="0"/>
              <a:t>.</a:t>
            </a:r>
          </a:p>
          <a:p>
            <a:r>
              <a:rPr lang="pt-BR" dirty="0"/>
              <a:t>Essas camadas formam as </a:t>
            </a:r>
            <a:r>
              <a:rPr lang="pt-BR" i="1" dirty="0" err="1"/>
              <a:t>Convolutional</a:t>
            </a:r>
            <a:r>
              <a:rPr lang="pt-BR" i="1" dirty="0"/>
              <a:t> Neural Networks</a:t>
            </a:r>
            <a:r>
              <a:rPr lang="pt-BR" dirty="0"/>
              <a:t> (</a:t>
            </a:r>
            <a:r>
              <a:rPr lang="pt-BR" dirty="0" err="1"/>
              <a:t>CNNs</a:t>
            </a:r>
            <a:r>
              <a:rPr lang="pt-BR" dirty="0"/>
              <a:t>).</a:t>
            </a:r>
          </a:p>
          <a:p>
            <a:r>
              <a:rPr lang="pt-BR" dirty="0"/>
              <a:t>A </a:t>
            </a:r>
            <a:r>
              <a:rPr lang="pt-BR" b="1" i="1" dirty="0">
                <a:solidFill>
                  <a:srgbClr val="00B050"/>
                </a:solidFill>
              </a:rPr>
              <a:t>principal diferença</a:t>
            </a:r>
            <a:r>
              <a:rPr lang="pt-BR" dirty="0"/>
              <a:t> para uma DNN é que ao invés de </a:t>
            </a:r>
            <a:r>
              <a:rPr lang="pt-BR" b="1" i="1" dirty="0">
                <a:solidFill>
                  <a:srgbClr val="00B050"/>
                </a:solidFill>
              </a:rPr>
              <a:t>aprender os pesos </a:t>
            </a:r>
            <a:r>
              <a:rPr lang="pt-BR" dirty="0"/>
              <a:t>das camadas densas, uma </a:t>
            </a:r>
            <a:r>
              <a:rPr lang="pt-BR" b="1" i="1" dirty="0">
                <a:solidFill>
                  <a:srgbClr val="00B050"/>
                </a:solidFill>
              </a:rPr>
              <a:t>CNN aprende </a:t>
            </a:r>
            <a:r>
              <a:rPr lang="pt-BR" dirty="0"/>
              <a:t>os valores de </a:t>
            </a:r>
            <a:r>
              <a:rPr lang="pt-BR" b="1" i="1" dirty="0">
                <a:solidFill>
                  <a:srgbClr val="00B050"/>
                </a:solidFill>
              </a:rPr>
              <a:t>filtros de convolução</a:t>
            </a:r>
            <a:r>
              <a:rPr lang="pt-BR" dirty="0">
                <a:solidFill>
                  <a:srgbClr val="00B050"/>
                </a:solidFill>
              </a:rPr>
              <a:t> </a:t>
            </a:r>
            <a:r>
              <a:rPr lang="pt-BR" dirty="0"/>
              <a:t>(ou apenas </a:t>
            </a:r>
            <a:r>
              <a:rPr lang="pt-BR" b="1" i="1" dirty="0"/>
              <a:t>filtros</a:t>
            </a:r>
            <a:r>
              <a:rPr lang="pt-BR" dirty="0"/>
              <a:t>, mas também chamados de </a:t>
            </a:r>
            <a:r>
              <a:rPr lang="pt-BR" b="1" i="1" dirty="0"/>
              <a:t>kernels</a:t>
            </a:r>
            <a:r>
              <a:rPr lang="pt-BR" dirty="0"/>
              <a:t>).</a:t>
            </a:r>
          </a:p>
          <a:p>
            <a:pPr lvl="1">
              <a:buFont typeface="Wingdings" panose="05000000000000000000" pitchFamily="2" charset="2"/>
              <a:buChar char="§"/>
            </a:pPr>
            <a:r>
              <a:rPr lang="pt-BR" dirty="0"/>
              <a:t>Esses filtros são muito eficientes em “compreender” o conteúdo de uma imagem ou vídeo.</a:t>
            </a:r>
          </a:p>
          <a:p>
            <a:r>
              <a:rPr lang="pt-BR" dirty="0" err="1"/>
              <a:t>CNNs</a:t>
            </a:r>
            <a:r>
              <a:rPr lang="pt-BR" dirty="0"/>
              <a:t> são usadas em tarefas de </a:t>
            </a:r>
            <a:r>
              <a:rPr lang="pt-BR" b="1" i="1" dirty="0">
                <a:solidFill>
                  <a:srgbClr val="00B050"/>
                </a:solidFill>
              </a:rPr>
              <a:t>visão computacional</a:t>
            </a:r>
            <a:r>
              <a:rPr lang="pt-BR" dirty="0"/>
              <a:t>, como, por exemplo, </a:t>
            </a:r>
            <a:r>
              <a:rPr lang="pt-BR" b="1" i="1" dirty="0">
                <a:effectLst/>
              </a:rPr>
              <a:t>reconhecimento de objetos</a:t>
            </a:r>
            <a:r>
              <a:rPr lang="pt-BR" b="0" i="0" dirty="0">
                <a:effectLst/>
              </a:rPr>
              <a:t>, </a:t>
            </a:r>
            <a:r>
              <a:rPr lang="pt-BR" b="1" i="1" dirty="0">
                <a:effectLst/>
              </a:rPr>
              <a:t>detecção de padrões</a:t>
            </a:r>
            <a:r>
              <a:rPr lang="pt-BR" b="0" i="0" dirty="0">
                <a:effectLst/>
              </a:rPr>
              <a:t>, </a:t>
            </a:r>
            <a:r>
              <a:rPr lang="pt-BR" b="1" i="1" dirty="0">
                <a:effectLst/>
              </a:rPr>
              <a:t>segmentação de imagens</a:t>
            </a:r>
            <a:r>
              <a:rPr lang="pt-BR" b="0" i="0" dirty="0">
                <a:effectLst/>
              </a:rPr>
              <a:t>, </a:t>
            </a:r>
            <a:r>
              <a:rPr lang="pt-BR" b="1" i="1" dirty="0">
                <a:effectLst/>
              </a:rPr>
              <a:t>rastreamento de objetos</a:t>
            </a:r>
            <a:r>
              <a:rPr lang="pt-BR" b="0" i="0" dirty="0">
                <a:effectLst/>
              </a:rPr>
              <a:t>, etc.</a:t>
            </a:r>
            <a:endParaRPr lang="pt-BR" dirty="0"/>
          </a:p>
        </p:txBody>
      </p:sp>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413061" y="1825624"/>
            <a:ext cx="5663325" cy="5032375"/>
          </a:xfrm>
        </p:spPr>
        <p:txBody>
          <a:bodyPr>
            <a:normAutofit/>
          </a:bodyPr>
          <a:lstStyle/>
          <a:p>
            <a:r>
              <a:rPr lang="pt-BR" dirty="0"/>
              <a:t>Em seguida, deslizamos a janela, por exemplo, um elemento para a direita. </a:t>
            </a:r>
          </a:p>
          <a:p>
            <a:endParaRPr lang="pt-BR" dirty="0"/>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242760" y="4311082"/>
                <a:ext cx="6170301" cy="199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=1∗0+2∗1+4∗2+5∗3</m:t>
                      </m:r>
                    </m:oMath>
                  </m:oMathPara>
                </a14:m>
                <a:endParaRPr lang="pt-BR" sz="2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=25</m:t>
                      </m:r>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242760" y="4311082"/>
                <a:ext cx="6170301" cy="1999650"/>
              </a:xfrm>
              <a:prstGeom prst="rect">
                <a:avLst/>
              </a:prstGeom>
              <a:blipFill>
                <a:blip r:embed="rId3"/>
                <a:stretch>
                  <a:fillRect/>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4169981938"/>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359264833"/>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p:sp>
        <p:nvSpPr>
          <p:cNvPr id="15" name="CaixaDeTexto 14">
            <a:extLst>
              <a:ext uri="{FF2B5EF4-FFF2-40B4-BE49-F238E27FC236}">
                <a16:creationId xmlns:a16="http://schemas.microsoft.com/office/drawing/2014/main"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1275003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611007" y="1825624"/>
            <a:ext cx="5465379" cy="5032375"/>
          </a:xfrm>
        </p:spPr>
        <p:txBody>
          <a:bodyPr>
            <a:normAutofit/>
          </a:bodyPr>
          <a:lstStyle/>
          <a:p>
            <a:r>
              <a:rPr lang="pt-BR" dirty="0"/>
              <a:t>Ao chegar-se ao final das colunas do tensor de entrada, volta-se ao seu início, deslizando a janela, por exemplo, um elemento para baixo, ou seja, uma linha.</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471528" y="4515670"/>
                <a:ext cx="6139479" cy="199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=3∗0+4∗1+6∗2+7∗3</m:t>
                      </m:r>
                    </m:oMath>
                  </m:oMathPara>
                </a14:m>
                <a:endParaRPr lang="pt-BR" sz="2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=37</m:t>
                      </m:r>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471528" y="4515670"/>
                <a:ext cx="6139479" cy="1999650"/>
              </a:xfrm>
              <a:prstGeom prst="rect">
                <a:avLst/>
              </a:prstGeom>
              <a:blipFill>
                <a:blip r:embed="rId3"/>
                <a:stretch>
                  <a:fillRect/>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2168675225"/>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281316034"/>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p:sp>
        <p:nvSpPr>
          <p:cNvPr id="15" name="CaixaDeTexto 14">
            <a:extLst>
              <a:ext uri="{FF2B5EF4-FFF2-40B4-BE49-F238E27FC236}">
                <a16:creationId xmlns:a16="http://schemas.microsoft.com/office/drawing/2014/main"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4231943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413063" y="1825624"/>
            <a:ext cx="5663324" cy="5032375"/>
          </a:xfrm>
        </p:spPr>
        <p:txBody>
          <a:bodyPr>
            <a:normAutofit/>
          </a:bodyPr>
          <a:lstStyle/>
          <a:p>
            <a:r>
              <a:rPr lang="pt-BR" dirty="0"/>
              <a:t>Em seguida, deslizamos a janela um elemento para a direita. </a:t>
            </a:r>
          </a:p>
          <a:p>
            <a:r>
              <a:rPr lang="pt-BR" dirty="0"/>
              <a:t>Esse processo se repete até que a janela de convolução tenha percorrido todo o tensor de entrada.</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209950" y="4493225"/>
                <a:ext cx="6118931" cy="199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=4∗0+5∗1+7∗2+8∗3</m:t>
                      </m:r>
                    </m:oMath>
                  </m:oMathPara>
                </a14:m>
                <a:endParaRPr lang="pt-BR" sz="2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=43</m:t>
                      </m:r>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209950" y="4493225"/>
                <a:ext cx="6118931" cy="1999650"/>
              </a:xfrm>
              <a:prstGeom prst="rect">
                <a:avLst/>
              </a:prstGeom>
              <a:blipFill>
                <a:blip r:embed="rId3"/>
                <a:stretch>
                  <a:fillRect/>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1035348438"/>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907704462"/>
                  </a:ext>
                </a:extLst>
              </a:tr>
            </a:tbl>
          </a:graphicData>
        </a:graphic>
      </p:graphicFrame>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1203970131"/>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p:sp>
        <p:nvSpPr>
          <p:cNvPr id="15" name="CaixaDeTexto 14">
            <a:extLst>
              <a:ext uri="{FF2B5EF4-FFF2-40B4-BE49-F238E27FC236}">
                <a16:creationId xmlns:a16="http://schemas.microsoft.com/office/drawing/2014/main"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3463921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Mapa de características</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413063" y="1825624"/>
            <a:ext cx="5663324" cy="5032375"/>
          </a:xfrm>
        </p:spPr>
        <p:txBody>
          <a:bodyPr>
            <a:normAutofit/>
          </a:bodyPr>
          <a:lstStyle/>
          <a:p>
            <a:r>
              <a:rPr lang="pt-BR" dirty="0"/>
              <a:t>Lembrando que o </a:t>
            </a:r>
            <a:r>
              <a:rPr lang="pt-BR" b="1" i="1" dirty="0">
                <a:solidFill>
                  <a:srgbClr val="7030A0"/>
                </a:solidFill>
              </a:rPr>
              <a:t>objetivo</a:t>
            </a:r>
            <a:r>
              <a:rPr lang="pt-BR" dirty="0"/>
              <a:t> dos </a:t>
            </a:r>
            <a:r>
              <a:rPr lang="pt-BR" b="1" i="1" dirty="0">
                <a:solidFill>
                  <a:srgbClr val="00B050"/>
                </a:solidFill>
              </a:rPr>
              <a:t>kernels</a:t>
            </a:r>
            <a:r>
              <a:rPr lang="pt-BR" dirty="0"/>
              <a:t> é </a:t>
            </a:r>
            <a:r>
              <a:rPr lang="pt-BR" b="1" i="1" dirty="0">
                <a:solidFill>
                  <a:srgbClr val="7030A0"/>
                </a:solidFill>
              </a:rPr>
              <a:t>extrair características</a:t>
            </a:r>
            <a:r>
              <a:rPr lang="pt-BR" dirty="0"/>
              <a:t>.</a:t>
            </a:r>
          </a:p>
          <a:p>
            <a:r>
              <a:rPr lang="pt-BR" dirty="0"/>
              <a:t>Portanto, o resultado da operação de convolução é chamado de </a:t>
            </a:r>
            <a:r>
              <a:rPr lang="pt-BR" b="1" i="1" dirty="0"/>
              <a:t>mapa de característica ou de ativação.</a:t>
            </a:r>
            <a:endParaRPr lang="pt-BR" dirty="0"/>
          </a:p>
          <a:p>
            <a:r>
              <a:rPr lang="pt-BR" dirty="0"/>
              <a:t>É chamado assim pois ele </a:t>
            </a:r>
            <a:r>
              <a:rPr lang="pt-BR" b="1" i="1" dirty="0">
                <a:solidFill>
                  <a:srgbClr val="00B050"/>
                </a:solidFill>
              </a:rPr>
              <a:t>fornece as respostas desse filtro em cada posição espacial</a:t>
            </a:r>
            <a:r>
              <a:rPr lang="pt-BR" dirty="0"/>
              <a:t> da imagem.</a:t>
            </a:r>
          </a:p>
          <a:p>
            <a:r>
              <a:rPr lang="pt-BR" dirty="0"/>
              <a:t>Um </a:t>
            </a:r>
            <a:r>
              <a:rPr lang="pt-BR" b="1" i="1" dirty="0">
                <a:solidFill>
                  <a:srgbClr val="00B050"/>
                </a:solidFill>
              </a:rPr>
              <a:t>valor</a:t>
            </a:r>
            <a:r>
              <a:rPr lang="pt-BR" dirty="0"/>
              <a:t> (ou ativação) </a:t>
            </a:r>
            <a:r>
              <a:rPr lang="pt-BR" b="1" i="1" dirty="0">
                <a:solidFill>
                  <a:srgbClr val="00B050"/>
                </a:solidFill>
              </a:rPr>
              <a:t>alto</a:t>
            </a:r>
            <a:r>
              <a:rPr lang="pt-BR" dirty="0"/>
              <a:t>, significa que um determinada </a:t>
            </a:r>
            <a:r>
              <a:rPr lang="pt-BR" b="1" i="1" dirty="0">
                <a:solidFill>
                  <a:srgbClr val="00B050"/>
                </a:solidFill>
              </a:rPr>
              <a:t>característica foi encontrada</a:t>
            </a:r>
            <a:r>
              <a:rPr lang="pt-BR" dirty="0"/>
              <a:t>.</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115613" y="4627169"/>
                <a:ext cx="6139479" cy="11378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115613" y="4627169"/>
                <a:ext cx="6139479" cy="1137876"/>
              </a:xfrm>
              <a:prstGeom prst="rect">
                <a:avLst/>
              </a:prstGeom>
              <a:blipFill>
                <a:blip r:embed="rId3"/>
                <a:stretch>
                  <a:fillRect/>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2190419343"/>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7704462"/>
                  </a:ext>
                </a:extLst>
              </a:tr>
            </a:tbl>
          </a:graphicData>
        </a:graphic>
      </p:graphicFrame>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extLst>
              <p:ext uri="{D42A27DB-BD31-4B8C-83A1-F6EECF244321}">
                <p14:modId xmlns:p14="http://schemas.microsoft.com/office/powerpoint/2010/main" val="2587045395"/>
              </p:ext>
            </p:extLst>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731819327"/>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p:sp>
        <p:nvSpPr>
          <p:cNvPr id="15" name="CaixaDeTexto 14">
            <a:extLst>
              <a:ext uri="{FF2B5EF4-FFF2-40B4-BE49-F238E27FC236}">
                <a16:creationId xmlns:a16="http://schemas.microsoft.com/office/drawing/2014/main"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2063425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i="1" dirty="0"/>
              <a:t>Stride</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5854262" y="1825624"/>
            <a:ext cx="6222125" cy="5032375"/>
          </a:xfrm>
        </p:spPr>
        <p:txBody>
          <a:bodyPr>
            <a:normAutofit lnSpcReduction="10000"/>
          </a:bodyPr>
          <a:lstStyle/>
          <a:p>
            <a:r>
              <a:rPr lang="pt-BR" dirty="0"/>
              <a:t>Neste exemplo anterior, deslizamos a janela um elemento por vez. </a:t>
            </a:r>
          </a:p>
          <a:p>
            <a:r>
              <a:rPr lang="pt-BR" dirty="0"/>
              <a:t>Porém, às vezes, seja por eficiência computacional ou porque desejamos reduzir a resolução, movemos a janela mais de um elemento por vez.</a:t>
            </a:r>
          </a:p>
          <a:p>
            <a:r>
              <a:rPr lang="pt-BR" dirty="0"/>
              <a:t>Esse parâmetro é chamado de </a:t>
            </a:r>
            <a:r>
              <a:rPr lang="pt-BR" i="1" dirty="0"/>
              <a:t>stride</a:t>
            </a:r>
            <a:r>
              <a:rPr lang="pt-BR" dirty="0"/>
              <a:t>.</a:t>
            </a:r>
          </a:p>
          <a:p>
            <a:r>
              <a:rPr lang="pt-BR" dirty="0"/>
              <a:t>No exemplo ao lado, o </a:t>
            </a:r>
            <a:r>
              <a:rPr lang="pt-BR" i="1" dirty="0"/>
              <a:t>stride</a:t>
            </a:r>
            <a:r>
              <a:rPr lang="pt-BR" dirty="0"/>
              <a:t> é de 2 para deslizamentos ao longo das colunas e linhas.</a:t>
            </a:r>
          </a:p>
          <a:p>
            <a:pPr lvl="1">
              <a:buFont typeface="Wingdings" panose="05000000000000000000" pitchFamily="2" charset="2"/>
              <a:buChar char="§"/>
            </a:pPr>
            <a:r>
              <a:rPr lang="pt-BR" dirty="0"/>
              <a:t>Porém, ele pode ser diferente para deslocamentos ao longo das linhas e colunas.</a:t>
            </a:r>
          </a:p>
        </p:txBody>
      </p:sp>
      <p:pic>
        <p:nvPicPr>
          <p:cNvPr id="9" name="Imagem 8">
            <a:extLst>
              <a:ext uri="{FF2B5EF4-FFF2-40B4-BE49-F238E27FC236}">
                <a16:creationId xmlns:a16="http://schemas.microsoft.com/office/drawing/2014/main" id="{3B6E1BB7-2D62-10DF-A8BC-66B8B5DCE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335" y="1900784"/>
            <a:ext cx="3769035" cy="4882054"/>
          </a:xfrm>
          <a:prstGeom prst="rect">
            <a:avLst/>
          </a:prstGeom>
        </p:spPr>
      </p:pic>
    </p:spTree>
    <p:extLst>
      <p:ext uri="{BB962C8B-B14F-4D97-AF65-F5344CB8AC3E}">
        <p14:creationId xmlns:p14="http://schemas.microsoft.com/office/powerpoint/2010/main" val="1041099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93526-2643-38B3-0F79-2A58A0F30784}"/>
              </a:ext>
            </a:extLst>
          </p:cNvPr>
          <p:cNvSpPr>
            <a:spLocks noGrp="1"/>
          </p:cNvSpPr>
          <p:nvPr>
            <p:ph type="title"/>
          </p:nvPr>
        </p:nvSpPr>
        <p:spPr/>
        <p:txBody>
          <a:bodyPr/>
          <a:lstStyle/>
          <a:p>
            <a:r>
              <a:rPr lang="pt-BR" dirty="0"/>
              <a:t>Convolução ou correlação cruzada?</a:t>
            </a:r>
          </a:p>
        </p:txBody>
      </p:sp>
      <p:sp>
        <p:nvSpPr>
          <p:cNvPr id="3" name="Espaço Reservado para Conteúdo 2">
            <a:extLst>
              <a:ext uri="{FF2B5EF4-FFF2-40B4-BE49-F238E27FC236}">
                <a16:creationId xmlns:a16="http://schemas.microsoft.com/office/drawing/2014/main" id="{F2D259D8-2FCF-3974-1561-D1364A9EC8C6}"/>
              </a:ext>
            </a:extLst>
          </p:cNvPr>
          <p:cNvSpPr>
            <a:spLocks noGrp="1"/>
          </p:cNvSpPr>
          <p:nvPr>
            <p:ph idx="1"/>
          </p:nvPr>
        </p:nvSpPr>
        <p:spPr>
          <a:xfrm>
            <a:off x="5485461" y="1825624"/>
            <a:ext cx="6556345" cy="5032375"/>
          </a:xfrm>
        </p:spPr>
        <p:txBody>
          <a:bodyPr>
            <a:normAutofit lnSpcReduction="10000"/>
          </a:bodyPr>
          <a:lstStyle/>
          <a:p>
            <a:r>
              <a:rPr lang="pt-BR" b="0" i="0" dirty="0">
                <a:effectLst/>
              </a:rPr>
              <a:t>As operações em uma CNN, embora sejam chamadas de convoluções, são implementadas como </a:t>
            </a:r>
            <a:r>
              <a:rPr lang="pt-BR" b="1" i="1" dirty="0">
                <a:solidFill>
                  <a:srgbClr val="00B050"/>
                </a:solidFill>
                <a:effectLst/>
              </a:rPr>
              <a:t>correlações cruzadas</a:t>
            </a:r>
            <a:r>
              <a:rPr lang="pt-BR" b="0" i="0" dirty="0">
                <a:effectLst/>
              </a:rPr>
              <a:t> na maioria das bibliotecas.</a:t>
            </a:r>
          </a:p>
          <a:p>
            <a:pPr lvl="1">
              <a:buFont typeface="Wingdings" panose="05000000000000000000" pitchFamily="2" charset="2"/>
              <a:buChar char="§"/>
            </a:pPr>
            <a:r>
              <a:rPr lang="pt-BR" b="0" i="0" dirty="0">
                <a:effectLst/>
              </a:rPr>
              <a:t>Correlações</a:t>
            </a:r>
            <a:r>
              <a:rPr lang="pt-BR" dirty="0"/>
              <a:t> são</a:t>
            </a:r>
            <a:r>
              <a:rPr lang="pt-BR" b="0" i="0" dirty="0">
                <a:effectLst/>
              </a:rPr>
              <a:t> mais </a:t>
            </a:r>
            <a:r>
              <a:rPr lang="pt-BR" b="1" i="1" dirty="0">
                <a:solidFill>
                  <a:srgbClr val="00B050"/>
                </a:solidFill>
                <a:effectLst/>
              </a:rPr>
              <a:t>eficientes</a:t>
            </a:r>
            <a:r>
              <a:rPr lang="pt-BR" b="0" i="0" dirty="0">
                <a:effectLst/>
              </a:rPr>
              <a:t> (sem inversão</a:t>
            </a:r>
            <a:r>
              <a:rPr lang="pt-BR" b="1" i="1" dirty="0">
                <a:solidFill>
                  <a:srgbClr val="00B050"/>
                </a:solidFill>
                <a:effectLst/>
              </a:rPr>
              <a:t>) e simples de serem implementadas</a:t>
            </a:r>
            <a:r>
              <a:rPr lang="pt-BR" b="0" i="0" dirty="0">
                <a:effectLst/>
              </a:rPr>
              <a:t>.</a:t>
            </a:r>
          </a:p>
          <a:p>
            <a:r>
              <a:rPr lang="pt-BR" b="0" i="0" dirty="0">
                <a:effectLst/>
              </a:rPr>
              <a:t>Ao contrário da operação de convolução, as </a:t>
            </a:r>
            <a:r>
              <a:rPr lang="pt-BR" b="0" i="0" dirty="0" err="1">
                <a:effectLst/>
              </a:rPr>
              <a:t>CNNs</a:t>
            </a:r>
            <a:r>
              <a:rPr lang="pt-BR" b="0" i="0" dirty="0">
                <a:effectLst/>
              </a:rPr>
              <a:t> </a:t>
            </a:r>
            <a:r>
              <a:rPr lang="pt-BR" b="1" i="1" dirty="0">
                <a:solidFill>
                  <a:srgbClr val="00B050"/>
                </a:solidFill>
                <a:effectLst/>
              </a:rPr>
              <a:t>não invertem o kernel </a:t>
            </a:r>
            <a:r>
              <a:rPr lang="pt-BR" dirty="0">
                <a:effectLst/>
              </a:rPr>
              <a:t>(ou o sinal de entrada)</a:t>
            </a:r>
            <a:r>
              <a:rPr lang="pt-BR" b="0" i="0" dirty="0">
                <a:effectLst/>
              </a:rPr>
              <a:t>.</a:t>
            </a:r>
          </a:p>
          <a:p>
            <a:r>
              <a:rPr lang="pt-BR" b="0" i="0" dirty="0">
                <a:effectLst/>
              </a:rPr>
              <a:t>No entanto, </a:t>
            </a:r>
            <a:r>
              <a:rPr lang="pt-BR" b="1" i="1" dirty="0">
                <a:solidFill>
                  <a:srgbClr val="00B050"/>
                </a:solidFill>
                <a:effectLst/>
              </a:rPr>
              <a:t>isso não importa</a:t>
            </a:r>
            <a:r>
              <a:rPr lang="pt-BR" b="0" i="0" dirty="0">
                <a:effectLst/>
              </a:rPr>
              <a:t>, pois os </a:t>
            </a:r>
            <a:r>
              <a:rPr lang="pt-BR" b="1" i="1" dirty="0">
                <a:solidFill>
                  <a:srgbClr val="7030A0"/>
                </a:solidFill>
                <a:effectLst/>
              </a:rPr>
              <a:t>kernels</a:t>
            </a:r>
            <a:r>
              <a:rPr lang="pt-BR" b="0" i="0" dirty="0">
                <a:effectLst/>
              </a:rPr>
              <a:t> são </a:t>
            </a:r>
            <a:r>
              <a:rPr lang="pt-BR" b="1" i="1" dirty="0">
                <a:solidFill>
                  <a:srgbClr val="00B050"/>
                </a:solidFill>
                <a:effectLst/>
              </a:rPr>
              <a:t>aprendidos</a:t>
            </a:r>
            <a:r>
              <a:rPr lang="pt-BR" b="0" i="0" dirty="0">
                <a:effectLst/>
              </a:rPr>
              <a:t> e podem se adaptar tanto à correlação cruzada quanto à convolução</a:t>
            </a:r>
            <a:r>
              <a:rPr lang="pt-BR" dirty="0"/>
              <a:t>.</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DB03602D-C752-319A-4E0C-B2FB849B25E9}"/>
                  </a:ext>
                </a:extLst>
              </p:cNvPr>
              <p:cNvSpPr txBox="1"/>
              <p:nvPr/>
            </p:nvSpPr>
            <p:spPr>
              <a:xfrm>
                <a:off x="273481" y="4341811"/>
                <a:ext cx="6095998" cy="15588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pt-BR" sz="2800" b="0" i="0" smtClean="0">
                          <a:latin typeface="Cambria Math" panose="02040503050406030204" pitchFamily="18" charset="0"/>
                        </a:rPr>
                        <m:t>O</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b="0" i="1" smtClean="0">
                          <a:latin typeface="Cambria Math" panose="02040503050406030204" pitchFamily="18" charset="0"/>
                        </a:rPr>
                        <m:t>  </m:t>
                      </m:r>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b="0" i="1" smtClean="0">
                                      <a:latin typeface="Cambria Math" panose="02040503050406030204" pitchFamily="18" charset="0"/>
                                      <a:ea typeface="Cambria Math" panose="02040503050406030204" pitchFamily="18" charset="0"/>
                                    </a:rPr>
                                    <m:t>𝑖</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𝑗</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oMath>
                  </m:oMathPara>
                </a14:m>
                <a:endParaRPr lang="pt-BR" sz="2800" dirty="0"/>
              </a:p>
            </p:txBody>
          </p:sp>
        </mc:Choice>
        <mc:Fallback xmlns="">
          <p:sp>
            <p:nvSpPr>
              <p:cNvPr id="5" name="CaixaDeTexto 4">
                <a:extLst>
                  <a:ext uri="{FF2B5EF4-FFF2-40B4-BE49-F238E27FC236}">
                    <a16:creationId xmlns:a16="http://schemas.microsoft.com/office/drawing/2014/main" id="{DB03602D-C752-319A-4E0C-B2FB849B25E9}"/>
                  </a:ext>
                </a:extLst>
              </p:cNvPr>
              <p:cNvSpPr txBox="1">
                <a:spLocks noRot="1" noChangeAspect="1" noMove="1" noResize="1" noEditPoints="1" noAdjustHandles="1" noChangeArrowheads="1" noChangeShapeType="1" noTextEdit="1"/>
              </p:cNvSpPr>
              <p:nvPr/>
            </p:nvSpPr>
            <p:spPr>
              <a:xfrm>
                <a:off x="273481" y="4341811"/>
                <a:ext cx="6095998" cy="1558825"/>
              </a:xfrm>
              <a:prstGeom prst="rect">
                <a:avLst/>
              </a:prstGeom>
              <a:blipFill>
                <a:blip r:embed="rId3"/>
                <a:stretch>
                  <a:fillRect l="-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7F322521-45CB-3869-26AB-BCD9F5D5693B}"/>
                  </a:ext>
                </a:extLst>
              </p:cNvPr>
              <p:cNvSpPr txBox="1"/>
              <p:nvPr/>
            </p:nvSpPr>
            <p:spPr>
              <a:xfrm>
                <a:off x="391722" y="1943160"/>
                <a:ext cx="6095999" cy="1558825"/>
              </a:xfrm>
              <a:prstGeom prst="rect">
                <a:avLst/>
              </a:prstGeom>
              <a:noFill/>
            </p:spPr>
            <p:txBody>
              <a:bodyPr wrap="square">
                <a:spAutoFit/>
              </a:bodyPr>
              <a:lstStyle/>
              <a:p>
                <a:pPr marL="0" indent="0">
                  <a:buNone/>
                </a:pPr>
                <a14:m>
                  <m:oMathPara xmlns:m="http://schemas.openxmlformats.org/officeDocument/2006/math">
                    <m:oMathParaPr>
                      <m:jc m:val="left"/>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r>
                        <a:rPr lang="pt-BR" sz="2800" i="1">
                          <a:latin typeface="Cambria Math" panose="02040503050406030204" pitchFamily="18" charset="0"/>
                        </a:rPr>
                        <m:t>𝐾</m:t>
                      </m:r>
                      <m:d>
                        <m:dPr>
                          <m:ctrlPr>
                            <a:rPr lang="pt-BR" sz="2800" i="1">
                              <a:latin typeface="Cambria Math" panose="02040503050406030204" pitchFamily="18" charset="0"/>
                            </a:rPr>
                          </m:ctrlPr>
                        </m:dPr>
                        <m:e>
                          <m:r>
                            <a:rPr lang="pt-BR" sz="2800" i="1">
                              <a:latin typeface="Cambria Math" panose="02040503050406030204" pitchFamily="18" charset="0"/>
                            </a:rPr>
                            <m:t>𝑖</m:t>
                          </m:r>
                        </m:e>
                      </m:d>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𝐼</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𝑗</m:t>
                          </m:r>
                        </m:e>
                      </m:d>
                      <m:r>
                        <a:rPr lang="pt-BR" sz="2800" i="1">
                          <a:latin typeface="Cambria Math" panose="02040503050406030204" pitchFamily="18" charset="0"/>
                          <a:ea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b="0" i="1" smtClean="0">
                                      <a:latin typeface="Cambria Math" panose="02040503050406030204" pitchFamily="18" charset="0"/>
                                      <a:ea typeface="Cambria Math" panose="02040503050406030204" pitchFamily="18" charset="0"/>
                                    </a:rPr>
                                    <m:t>𝑖</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𝑗</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oMath>
                  </m:oMathPara>
                </a14:m>
                <a:endParaRPr lang="pt-BR" sz="2800" dirty="0"/>
              </a:p>
            </p:txBody>
          </p:sp>
        </mc:Choice>
        <mc:Fallback xmlns="">
          <p:sp>
            <p:nvSpPr>
              <p:cNvPr id="9" name="CaixaDeTexto 8">
                <a:extLst>
                  <a:ext uri="{FF2B5EF4-FFF2-40B4-BE49-F238E27FC236}">
                    <a16:creationId xmlns:a16="http://schemas.microsoft.com/office/drawing/2014/main" id="{7F322521-45CB-3869-26AB-BCD9F5D5693B}"/>
                  </a:ext>
                </a:extLst>
              </p:cNvPr>
              <p:cNvSpPr txBox="1">
                <a:spLocks noRot="1" noChangeAspect="1" noMove="1" noResize="1" noEditPoints="1" noAdjustHandles="1" noChangeArrowheads="1" noChangeShapeType="1" noTextEdit="1"/>
              </p:cNvSpPr>
              <p:nvPr/>
            </p:nvSpPr>
            <p:spPr>
              <a:xfrm>
                <a:off x="391722" y="1943160"/>
                <a:ext cx="6095999" cy="1558825"/>
              </a:xfrm>
              <a:prstGeom prst="rect">
                <a:avLst/>
              </a:prstGeom>
              <a:blipFill>
                <a:blip r:embed="rId4"/>
                <a:stretch>
                  <a:fillRect l="-500"/>
                </a:stretch>
              </a:blipFill>
            </p:spPr>
            <p:txBody>
              <a:bodyPr/>
              <a:lstStyle/>
              <a:p>
                <a:r>
                  <a:rPr lang="pt-BR">
                    <a:noFill/>
                  </a:rPr>
                  <a:t> </a:t>
                </a:r>
              </a:p>
            </p:txBody>
          </p:sp>
        </mc:Fallback>
      </mc:AlternateContent>
      <p:sp>
        <p:nvSpPr>
          <p:cNvPr id="4" name="Chave Esquerda 3">
            <a:extLst>
              <a:ext uri="{FF2B5EF4-FFF2-40B4-BE49-F238E27FC236}">
                <a16:creationId xmlns:a16="http://schemas.microsoft.com/office/drawing/2014/main" id="{BDAD0916-6546-14FF-9C8D-5390D356A83F}"/>
              </a:ext>
            </a:extLst>
          </p:cNvPr>
          <p:cNvSpPr/>
          <p:nvPr/>
        </p:nvSpPr>
        <p:spPr>
          <a:xfrm rot="16200000">
            <a:off x="2672103" y="1212215"/>
            <a:ext cx="368595" cy="49293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CaixaDeTexto 5">
            <a:extLst>
              <a:ext uri="{FF2B5EF4-FFF2-40B4-BE49-F238E27FC236}">
                <a16:creationId xmlns:a16="http://schemas.microsoft.com/office/drawing/2014/main" id="{9E0047B6-B460-555E-A0C6-4578190E1737}"/>
              </a:ext>
            </a:extLst>
          </p:cNvPr>
          <p:cNvSpPr txBox="1"/>
          <p:nvPr/>
        </p:nvSpPr>
        <p:spPr>
          <a:xfrm>
            <a:off x="391722" y="3768746"/>
            <a:ext cx="4929356" cy="369332"/>
          </a:xfrm>
          <a:prstGeom prst="rect">
            <a:avLst/>
          </a:prstGeom>
          <a:noFill/>
        </p:spPr>
        <p:txBody>
          <a:bodyPr wrap="square" rtlCol="0">
            <a:spAutoFit/>
          </a:bodyPr>
          <a:lstStyle/>
          <a:p>
            <a:pPr algn="ctr"/>
            <a:r>
              <a:rPr lang="pt-BR" b="1" dirty="0">
                <a:solidFill>
                  <a:schemeClr val="accent2"/>
                </a:solidFill>
              </a:rPr>
              <a:t>Convolução</a:t>
            </a:r>
          </a:p>
        </p:txBody>
      </p:sp>
      <p:sp>
        <p:nvSpPr>
          <p:cNvPr id="7" name="Chave Esquerda 6">
            <a:extLst>
              <a:ext uri="{FF2B5EF4-FFF2-40B4-BE49-F238E27FC236}">
                <a16:creationId xmlns:a16="http://schemas.microsoft.com/office/drawing/2014/main" id="{41252DA0-FF01-2733-F699-602C97C6C0A4}"/>
              </a:ext>
            </a:extLst>
          </p:cNvPr>
          <p:cNvSpPr/>
          <p:nvPr/>
        </p:nvSpPr>
        <p:spPr>
          <a:xfrm rot="16200000">
            <a:off x="2553862" y="3640060"/>
            <a:ext cx="368595" cy="49293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CaixaDeTexto 7">
            <a:extLst>
              <a:ext uri="{FF2B5EF4-FFF2-40B4-BE49-F238E27FC236}">
                <a16:creationId xmlns:a16="http://schemas.microsoft.com/office/drawing/2014/main" id="{1ABE3302-5259-399A-0E22-12ACD8479E69}"/>
              </a:ext>
            </a:extLst>
          </p:cNvPr>
          <p:cNvSpPr txBox="1"/>
          <p:nvPr/>
        </p:nvSpPr>
        <p:spPr>
          <a:xfrm>
            <a:off x="273481" y="6196591"/>
            <a:ext cx="4929356" cy="369332"/>
          </a:xfrm>
          <a:prstGeom prst="rect">
            <a:avLst/>
          </a:prstGeom>
          <a:noFill/>
        </p:spPr>
        <p:txBody>
          <a:bodyPr wrap="square" rtlCol="0">
            <a:spAutoFit/>
          </a:bodyPr>
          <a:lstStyle/>
          <a:p>
            <a:pPr algn="ctr"/>
            <a:r>
              <a:rPr lang="pt-BR" b="1" dirty="0">
                <a:solidFill>
                  <a:schemeClr val="accent2"/>
                </a:solidFill>
              </a:rPr>
              <a:t>Correlação cruzada</a:t>
            </a:r>
          </a:p>
        </p:txBody>
      </p:sp>
    </p:spTree>
    <p:extLst>
      <p:ext uri="{BB962C8B-B14F-4D97-AF65-F5344CB8AC3E}">
        <p14:creationId xmlns:p14="http://schemas.microsoft.com/office/powerpoint/2010/main" val="509993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D40A-9150-74EA-1077-CBE93F94A93C}"/>
              </a:ext>
            </a:extLst>
          </p:cNvPr>
          <p:cNvSpPr>
            <a:spLocks noGrp="1"/>
          </p:cNvSpPr>
          <p:nvPr>
            <p:ph type="title"/>
          </p:nvPr>
        </p:nvSpPr>
        <p:spPr/>
        <p:txBody>
          <a:bodyPr/>
          <a:lstStyle/>
          <a:p>
            <a:r>
              <a:rPr lang="pt-BR" dirty="0"/>
              <a:t>Operação de convolução com 3 canais</a:t>
            </a:r>
          </a:p>
        </p:txBody>
      </p:sp>
      <p:sp>
        <p:nvSpPr>
          <p:cNvPr id="3" name="Espaço Reservado para Conteúdo 2">
            <a:extLst>
              <a:ext uri="{FF2B5EF4-FFF2-40B4-BE49-F238E27FC236}">
                <a16:creationId xmlns:a16="http://schemas.microsoft.com/office/drawing/2014/main" id="{C6A0F2B3-45CD-847C-2A26-4FC3420E0DAB}"/>
              </a:ext>
            </a:extLst>
          </p:cNvPr>
          <p:cNvSpPr>
            <a:spLocks noGrp="1"/>
          </p:cNvSpPr>
          <p:nvPr>
            <p:ph idx="1"/>
          </p:nvPr>
        </p:nvSpPr>
        <p:spPr>
          <a:xfrm>
            <a:off x="7756635" y="1825624"/>
            <a:ext cx="4288220" cy="5032375"/>
          </a:xfrm>
        </p:spPr>
        <p:txBody>
          <a:bodyPr>
            <a:normAutofit/>
          </a:bodyPr>
          <a:lstStyle/>
          <a:p>
            <a:r>
              <a:rPr lang="pt-BR" dirty="0"/>
              <a:t>Em geral, se a imagem tem 3 dimensões, o </a:t>
            </a:r>
            <a:r>
              <a:rPr lang="pt-BR" b="1" i="1" dirty="0"/>
              <a:t>kernel</a:t>
            </a:r>
            <a:r>
              <a:rPr lang="pt-BR" dirty="0"/>
              <a:t> também terá 3 dimensões.</a:t>
            </a:r>
          </a:p>
          <a:p>
            <a:r>
              <a:rPr lang="pt-BR" dirty="0"/>
              <a:t>Para entender a operação, podemos </a:t>
            </a:r>
            <a:r>
              <a:rPr lang="pt-BR" b="1" i="1" dirty="0"/>
              <a:t>dividi-la em 3 operações de convolução separadas </a:t>
            </a:r>
            <a:r>
              <a:rPr lang="pt-BR" dirty="0"/>
              <a:t>que têm seus resultados somados ao final para gerar a saída.</a:t>
            </a:r>
          </a:p>
          <a:p>
            <a:r>
              <a:rPr lang="pt-BR" dirty="0"/>
              <a:t>Usando um </a:t>
            </a:r>
            <a:r>
              <a:rPr lang="pt-BR" i="1" dirty="0"/>
              <a:t>stride</a:t>
            </a:r>
            <a:r>
              <a:rPr lang="pt-BR" dirty="0"/>
              <a:t> = 1, temos.</a:t>
            </a:r>
          </a:p>
        </p:txBody>
      </p:sp>
      <p:pic>
        <p:nvPicPr>
          <p:cNvPr id="13" name="Imagem 12">
            <a:extLst>
              <a:ext uri="{FF2B5EF4-FFF2-40B4-BE49-F238E27FC236}">
                <a16:creationId xmlns:a16="http://schemas.microsoft.com/office/drawing/2014/main" id="{E9DDA8A0-1355-BFAC-FC9A-9832CE0C9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46" y="1825624"/>
            <a:ext cx="7304921" cy="3979905"/>
          </a:xfrm>
          <a:prstGeom prst="rect">
            <a:avLst/>
          </a:prstGeom>
        </p:spPr>
      </p:pic>
      <p:sp>
        <p:nvSpPr>
          <p:cNvPr id="5" name="Retângulo 4">
            <a:extLst>
              <a:ext uri="{FF2B5EF4-FFF2-40B4-BE49-F238E27FC236}">
                <a16:creationId xmlns:a16="http://schemas.microsoft.com/office/drawing/2014/main" id="{DC97C772-8406-C1B6-0304-9674F8F2B93F}"/>
              </a:ext>
            </a:extLst>
          </p:cNvPr>
          <p:cNvSpPr/>
          <p:nvPr/>
        </p:nvSpPr>
        <p:spPr>
          <a:xfrm>
            <a:off x="2051049" y="3327400"/>
            <a:ext cx="1263651" cy="148590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Conector de Seta Reta 6">
            <a:extLst>
              <a:ext uri="{FF2B5EF4-FFF2-40B4-BE49-F238E27FC236}">
                <a16:creationId xmlns:a16="http://schemas.microsoft.com/office/drawing/2014/main" id="{99079706-A133-393C-E0A1-1E8469F76249}"/>
              </a:ext>
            </a:extLst>
          </p:cNvPr>
          <p:cNvCxnSpPr/>
          <p:nvPr/>
        </p:nvCxnSpPr>
        <p:spPr>
          <a:xfrm flipV="1">
            <a:off x="2705100" y="2238375"/>
            <a:ext cx="0" cy="1089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4045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D40A-9150-74EA-1077-CBE93F94A93C}"/>
              </a:ext>
            </a:extLst>
          </p:cNvPr>
          <p:cNvSpPr>
            <a:spLocks noGrp="1"/>
          </p:cNvSpPr>
          <p:nvPr>
            <p:ph type="title"/>
          </p:nvPr>
        </p:nvSpPr>
        <p:spPr/>
        <p:txBody>
          <a:bodyPr/>
          <a:lstStyle/>
          <a:p>
            <a:r>
              <a:rPr lang="pt-BR" dirty="0"/>
              <a:t>Operação de convolução com 3 canais</a:t>
            </a:r>
          </a:p>
        </p:txBody>
      </p:sp>
      <p:pic>
        <p:nvPicPr>
          <p:cNvPr id="6" name="Imagem 5">
            <a:extLst>
              <a:ext uri="{FF2B5EF4-FFF2-40B4-BE49-F238E27FC236}">
                <a16:creationId xmlns:a16="http://schemas.microsoft.com/office/drawing/2014/main" id="{B95BA9E1-3F17-F39D-AC17-14CC48F77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46" y="1825624"/>
            <a:ext cx="7304921" cy="3979905"/>
          </a:xfrm>
          <a:prstGeom prst="rect">
            <a:avLst/>
          </a:prstGeom>
        </p:spPr>
      </p:pic>
    </p:spTree>
    <p:extLst>
      <p:ext uri="{BB962C8B-B14F-4D97-AF65-F5344CB8AC3E}">
        <p14:creationId xmlns:p14="http://schemas.microsoft.com/office/powerpoint/2010/main" val="744138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D40A-9150-74EA-1077-CBE93F94A93C}"/>
              </a:ext>
            </a:extLst>
          </p:cNvPr>
          <p:cNvSpPr>
            <a:spLocks noGrp="1"/>
          </p:cNvSpPr>
          <p:nvPr>
            <p:ph type="title"/>
          </p:nvPr>
        </p:nvSpPr>
        <p:spPr/>
        <p:txBody>
          <a:bodyPr/>
          <a:lstStyle/>
          <a:p>
            <a:r>
              <a:rPr lang="pt-BR" dirty="0"/>
              <a:t>Operação de convolução com 3 canais</a:t>
            </a:r>
          </a:p>
        </p:txBody>
      </p:sp>
      <p:pic>
        <p:nvPicPr>
          <p:cNvPr id="7" name="Imagem 6">
            <a:extLst>
              <a:ext uri="{FF2B5EF4-FFF2-40B4-BE49-F238E27FC236}">
                <a16:creationId xmlns:a16="http://schemas.microsoft.com/office/drawing/2014/main" id="{8328A394-0A85-EDFE-CA32-E04993577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46" y="1825623"/>
            <a:ext cx="7304921" cy="3979905"/>
          </a:xfrm>
          <a:prstGeom prst="rect">
            <a:avLst/>
          </a:prstGeom>
        </p:spPr>
      </p:pic>
    </p:spTree>
    <p:extLst>
      <p:ext uri="{BB962C8B-B14F-4D97-AF65-F5344CB8AC3E}">
        <p14:creationId xmlns:p14="http://schemas.microsoft.com/office/powerpoint/2010/main" val="1259031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D40A-9150-74EA-1077-CBE93F94A93C}"/>
              </a:ext>
            </a:extLst>
          </p:cNvPr>
          <p:cNvSpPr>
            <a:spLocks noGrp="1"/>
          </p:cNvSpPr>
          <p:nvPr>
            <p:ph type="title"/>
          </p:nvPr>
        </p:nvSpPr>
        <p:spPr/>
        <p:txBody>
          <a:bodyPr/>
          <a:lstStyle/>
          <a:p>
            <a:r>
              <a:rPr lang="pt-BR" dirty="0"/>
              <a:t>Operação de convolução com 3 canais</a:t>
            </a:r>
          </a:p>
        </p:txBody>
      </p:sp>
      <p:pic>
        <p:nvPicPr>
          <p:cNvPr id="5" name="Imagem 4">
            <a:extLst>
              <a:ext uri="{FF2B5EF4-FFF2-40B4-BE49-F238E27FC236}">
                <a16:creationId xmlns:a16="http://schemas.microsoft.com/office/drawing/2014/main" id="{AD1132E5-99A1-3663-0FB9-B583CE182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46" y="1825623"/>
            <a:ext cx="7512261" cy="3979905"/>
          </a:xfrm>
          <a:prstGeom prst="rect">
            <a:avLst/>
          </a:prstGeom>
        </p:spPr>
      </p:pic>
    </p:spTree>
    <p:extLst>
      <p:ext uri="{BB962C8B-B14F-4D97-AF65-F5344CB8AC3E}">
        <p14:creationId xmlns:p14="http://schemas.microsoft.com/office/powerpoint/2010/main" val="1984003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Dados tabulares </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5475891" y="1825624"/>
            <a:ext cx="6537434" cy="5032375"/>
          </a:xfrm>
        </p:spPr>
        <p:txBody>
          <a:bodyPr>
            <a:normAutofit/>
          </a:bodyPr>
          <a:lstStyle/>
          <a:p>
            <a:r>
              <a:rPr lang="pt-BR" b="0" i="0" dirty="0" err="1">
                <a:effectLst/>
              </a:rPr>
              <a:t>DNNs</a:t>
            </a:r>
            <a:r>
              <a:rPr lang="pt-BR" b="0" i="0" dirty="0">
                <a:effectLst/>
              </a:rPr>
              <a:t> são </a:t>
            </a:r>
            <a:r>
              <a:rPr lang="pt-BR" b="1" i="1" dirty="0">
                <a:solidFill>
                  <a:srgbClr val="00B050"/>
                </a:solidFill>
                <a:effectLst/>
              </a:rPr>
              <a:t>ideais para dados tabulares</a:t>
            </a:r>
            <a:r>
              <a:rPr lang="pt-BR" b="0" i="0" dirty="0">
                <a:effectLst/>
              </a:rPr>
              <a:t>, onde os </a:t>
            </a:r>
            <a:r>
              <a:rPr lang="pt-BR" b="1" i="1" dirty="0">
                <a:solidFill>
                  <a:srgbClr val="00B050"/>
                </a:solidFill>
                <a:effectLst/>
              </a:rPr>
              <a:t>exemplos são representados por linhas e os atributos por colunas</a:t>
            </a:r>
            <a:r>
              <a:rPr lang="pt-BR" b="0" i="0" dirty="0">
                <a:effectLst/>
              </a:rPr>
              <a:t>.</a:t>
            </a:r>
          </a:p>
          <a:p>
            <a:r>
              <a:rPr lang="pt-BR" b="0" i="0" dirty="0">
                <a:effectLst/>
              </a:rPr>
              <a:t>Ao analisar esses dados, o objetivo de uma DNN é </a:t>
            </a:r>
            <a:r>
              <a:rPr lang="pt-BR" b="1" i="1" dirty="0">
                <a:solidFill>
                  <a:srgbClr val="00B050"/>
                </a:solidFill>
                <a:effectLst/>
              </a:rPr>
              <a:t>descobrir padrões que envolvem interações entre os atributos, </a:t>
            </a:r>
            <a:r>
              <a:rPr lang="pt-BR" b="1" i="1" dirty="0">
                <a:solidFill>
                  <a:srgbClr val="7030A0"/>
                </a:solidFill>
                <a:effectLst/>
              </a:rPr>
              <a:t>sem presumir uma estrutura espacial </a:t>
            </a:r>
            <a:r>
              <a:rPr lang="pt-BR" b="0" i="0" dirty="0">
                <a:effectLst/>
              </a:rPr>
              <a:t>(em termos de posicionamento físico) específica entre eles.</a:t>
            </a:r>
          </a:p>
          <a:p>
            <a:r>
              <a:rPr lang="pt-BR" b="0" i="0" dirty="0">
                <a:effectLst/>
              </a:rPr>
              <a:t>Em contraste, </a:t>
            </a:r>
            <a:r>
              <a:rPr lang="pt-BR" b="1" i="1" dirty="0">
                <a:solidFill>
                  <a:srgbClr val="7030A0"/>
                </a:solidFill>
                <a:effectLst/>
              </a:rPr>
              <a:t>imagens têm uma estrutura espacial</a:t>
            </a:r>
            <a:r>
              <a:rPr lang="pt-BR" b="0" i="0" dirty="0">
                <a:effectLst/>
              </a:rPr>
              <a:t> que pode ser explorada por modelos de ML.</a:t>
            </a:r>
            <a:endParaRPr lang="pt-BR" dirty="0"/>
          </a:p>
        </p:txBody>
      </p:sp>
      <p:pic>
        <p:nvPicPr>
          <p:cNvPr id="5" name="Imagem 4">
            <a:extLst>
              <a:ext uri="{FF2B5EF4-FFF2-40B4-BE49-F238E27FC236}">
                <a16:creationId xmlns:a16="http://schemas.microsoft.com/office/drawing/2014/main" id="{E3CDC4BE-18F1-F196-DB89-42DF13D65A10}"/>
              </a:ext>
            </a:extLst>
          </p:cNvPr>
          <p:cNvPicPr>
            <a:picLocks noChangeAspect="1"/>
          </p:cNvPicPr>
          <p:nvPr/>
        </p:nvPicPr>
        <p:blipFill rotWithShape="1">
          <a:blip r:embed="rId3"/>
          <a:srcRect l="3436" t="2799"/>
          <a:stretch/>
        </p:blipFill>
        <p:spPr>
          <a:xfrm>
            <a:off x="493986" y="2082962"/>
            <a:ext cx="4588632" cy="3834362"/>
          </a:xfrm>
          <a:prstGeom prst="rect">
            <a:avLst/>
          </a:prstGeom>
        </p:spPr>
      </p:pic>
    </p:spTree>
    <p:extLst>
      <p:ext uri="{BB962C8B-B14F-4D97-AF65-F5344CB8AC3E}">
        <p14:creationId xmlns:p14="http://schemas.microsoft.com/office/powerpoint/2010/main" val="2162270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D62605-F9D3-9FD1-932C-7BF94AAF5856}"/>
              </a:ext>
            </a:extLst>
          </p:cNvPr>
          <p:cNvSpPr>
            <a:spLocks noGrp="1"/>
          </p:cNvSpPr>
          <p:nvPr>
            <p:ph type="title"/>
          </p:nvPr>
        </p:nvSpPr>
        <p:spPr/>
        <p:txBody>
          <a:bodyPr/>
          <a:lstStyle/>
          <a:p>
            <a:r>
              <a:rPr lang="pt-BR" i="1" dirty="0"/>
              <a:t>Kernels</a:t>
            </a:r>
            <a:r>
              <a:rPr lang="pt-BR" dirty="0"/>
              <a:t> diferentes para características diferentes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BE326F2-E03D-F00D-0FFA-8DB73E53DA3E}"/>
                  </a:ext>
                </a:extLst>
              </p:cNvPr>
              <p:cNvSpPr>
                <a:spLocks noGrp="1"/>
              </p:cNvSpPr>
              <p:nvPr>
                <p:ph idx="1"/>
              </p:nvPr>
            </p:nvSpPr>
            <p:spPr>
              <a:xfrm>
                <a:off x="6437376" y="1825624"/>
                <a:ext cx="5659375" cy="5032375"/>
              </a:xfrm>
            </p:spPr>
            <p:txBody>
              <a:bodyPr>
                <a:normAutofit/>
              </a:bodyPr>
              <a:lstStyle/>
              <a:p>
                <a:r>
                  <a:rPr lang="pt-BR" dirty="0"/>
                  <a:t>Em geral, cada </a:t>
                </a:r>
                <a:r>
                  <a:rPr lang="pt-BR" b="1" i="1" dirty="0">
                    <a:solidFill>
                      <a:srgbClr val="00B050"/>
                    </a:solidFill>
                  </a:rPr>
                  <a:t>camada convolucional possui </a:t>
                </a:r>
                <a:r>
                  <a:rPr lang="pt-BR" b="1" i="1" dirty="0">
                    <a:solidFill>
                      <a:srgbClr val="7030A0"/>
                    </a:solidFill>
                  </a:rPr>
                  <a:t>vários</a:t>
                </a:r>
                <a:r>
                  <a:rPr lang="pt-BR" b="1" i="1" dirty="0">
                    <a:solidFill>
                      <a:srgbClr val="00B050"/>
                    </a:solidFill>
                  </a:rPr>
                  <a:t> kernels</a:t>
                </a:r>
                <a:r>
                  <a:rPr lang="pt-BR" dirty="0"/>
                  <a:t>.</a:t>
                </a:r>
              </a:p>
              <a:p>
                <a:r>
                  <a:rPr lang="pt-BR" dirty="0"/>
                  <a:t>Cada </a:t>
                </a:r>
                <a:r>
                  <a:rPr lang="pt-BR" b="1" dirty="0">
                    <a:solidFill>
                      <a:srgbClr val="7030A0"/>
                    </a:solidFill>
                  </a:rPr>
                  <a:t>kernel detecta uma característica diferente</a:t>
                </a:r>
                <a:r>
                  <a:rPr lang="pt-BR" dirty="0"/>
                  <a:t>.</a:t>
                </a:r>
              </a:p>
              <a:p>
                <a:r>
                  <a:rPr lang="pt-BR" dirty="0"/>
                  <a:t>O resultado da convolução tem um valor de </a:t>
                </a:r>
                <a:r>
                  <a:rPr lang="pt-BR" i="1" dirty="0"/>
                  <a:t>bias</a:t>
                </a:r>
                <a:r>
                  <a:rPr lang="pt-BR" dirty="0"/>
                  <a:t> somado a ele e o resultado é passado por uma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(e.g., ReLU).</a:t>
                </a:r>
              </a:p>
              <a:p>
                <a:r>
                  <a:rPr lang="pt-BR" dirty="0"/>
                  <a:t>A saída da camada é o resultado do </a:t>
                </a:r>
                <a:r>
                  <a:rPr lang="pt-BR" b="1" i="1" dirty="0"/>
                  <a:t>empilhamento de várias matrizes.</a:t>
                </a:r>
                <a:endParaRPr lang="pt-BR" dirty="0"/>
              </a:p>
            </p:txBody>
          </p:sp>
        </mc:Choice>
        <mc:Fallback xmlns="">
          <p:sp>
            <p:nvSpPr>
              <p:cNvPr id="3" name="Espaço Reservado para Conteúdo 2">
                <a:extLst>
                  <a:ext uri="{FF2B5EF4-FFF2-40B4-BE49-F238E27FC236}">
                    <a16:creationId xmlns:a16="http://schemas.microsoft.com/office/drawing/2014/main" id="{3BE326F2-E03D-F00D-0FFA-8DB73E53DA3E}"/>
                  </a:ext>
                </a:extLst>
              </p:cNvPr>
              <p:cNvSpPr>
                <a:spLocks noGrp="1" noRot="1" noChangeAspect="1" noMove="1" noResize="1" noEditPoints="1" noAdjustHandles="1" noChangeArrowheads="1" noChangeShapeType="1" noTextEdit="1"/>
              </p:cNvSpPr>
              <p:nvPr>
                <p:ph idx="1"/>
              </p:nvPr>
            </p:nvSpPr>
            <p:spPr>
              <a:xfrm>
                <a:off x="6437376" y="1825624"/>
                <a:ext cx="5659375" cy="5032375"/>
              </a:xfrm>
              <a:blipFill>
                <a:blip r:embed="rId3"/>
                <a:stretch>
                  <a:fillRect l="-1940" t="-1937" r="-1724"/>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29BAA618-7159-6FB0-177B-6EB8D11213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49" y="2192097"/>
            <a:ext cx="6244591" cy="4337353"/>
          </a:xfrm>
          <a:prstGeom prst="rect">
            <a:avLst/>
          </a:prstGeom>
        </p:spPr>
      </p:pic>
    </p:spTree>
    <p:extLst>
      <p:ext uri="{BB962C8B-B14F-4D97-AF65-F5344CB8AC3E}">
        <p14:creationId xmlns:p14="http://schemas.microsoft.com/office/powerpoint/2010/main" val="4000372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D62605-F9D3-9FD1-932C-7BF94AAF5856}"/>
              </a:ext>
            </a:extLst>
          </p:cNvPr>
          <p:cNvSpPr>
            <a:spLocks noGrp="1"/>
          </p:cNvSpPr>
          <p:nvPr>
            <p:ph type="title"/>
          </p:nvPr>
        </p:nvSpPr>
        <p:spPr/>
        <p:txBody>
          <a:bodyPr/>
          <a:lstStyle/>
          <a:p>
            <a:r>
              <a:rPr lang="pt-BR" i="1" dirty="0"/>
              <a:t>Kernels</a:t>
            </a:r>
            <a:r>
              <a:rPr lang="pt-BR" dirty="0"/>
              <a:t> diferentes para características diferentes</a:t>
            </a:r>
          </a:p>
        </p:txBody>
      </p:sp>
      <p:sp>
        <p:nvSpPr>
          <p:cNvPr id="3" name="Espaço Reservado para Conteúdo 2">
            <a:extLst>
              <a:ext uri="{FF2B5EF4-FFF2-40B4-BE49-F238E27FC236}">
                <a16:creationId xmlns:a16="http://schemas.microsoft.com/office/drawing/2014/main" id="{3BE326F2-E03D-F00D-0FFA-8DB73E53DA3E}"/>
              </a:ext>
            </a:extLst>
          </p:cNvPr>
          <p:cNvSpPr>
            <a:spLocks noGrp="1"/>
          </p:cNvSpPr>
          <p:nvPr>
            <p:ph idx="1"/>
          </p:nvPr>
        </p:nvSpPr>
        <p:spPr>
          <a:xfrm>
            <a:off x="6829425" y="1825624"/>
            <a:ext cx="5267326" cy="5032375"/>
          </a:xfrm>
        </p:spPr>
        <p:txBody>
          <a:bodyPr>
            <a:normAutofit/>
          </a:bodyPr>
          <a:lstStyle/>
          <a:p>
            <a:r>
              <a:rPr lang="pt-BR" dirty="0"/>
              <a:t>A saída de uma camada de convolução é chamada de </a:t>
            </a:r>
            <a:r>
              <a:rPr lang="pt-BR" b="1" i="1" dirty="0">
                <a:solidFill>
                  <a:srgbClr val="00B050"/>
                </a:solidFill>
              </a:rPr>
              <a:t>mapa de características (ou ativações)</a:t>
            </a:r>
            <a:r>
              <a:rPr lang="pt-BR" dirty="0"/>
              <a:t>.</a:t>
            </a:r>
          </a:p>
          <a:p>
            <a:r>
              <a:rPr lang="pt-BR" dirty="0"/>
              <a:t>Ele é o resultado da aplicação das operações</a:t>
            </a:r>
            <a:r>
              <a:rPr lang="pt-BR" b="0" i="0" dirty="0">
                <a:effectLst/>
              </a:rPr>
              <a:t> de convolução,  ativação e </a:t>
            </a:r>
            <a:r>
              <a:rPr lang="pt-BR" b="0" i="1" dirty="0" err="1">
                <a:effectLst/>
              </a:rPr>
              <a:t>pooling</a:t>
            </a:r>
            <a:r>
              <a:rPr lang="pt-BR" b="0" i="1" dirty="0">
                <a:effectLst/>
              </a:rPr>
              <a:t> </a:t>
            </a:r>
            <a:r>
              <a:rPr lang="pt-BR" b="1" i="1" dirty="0">
                <a:solidFill>
                  <a:srgbClr val="00B050"/>
                </a:solidFill>
                <a:effectLst/>
              </a:rPr>
              <a:t>a cada trecho da imagem</a:t>
            </a:r>
            <a:r>
              <a:rPr lang="pt-BR" b="0" i="0" dirty="0">
                <a:effectLst/>
              </a:rPr>
              <a:t>.</a:t>
            </a:r>
          </a:p>
          <a:p>
            <a:r>
              <a:rPr lang="pt-BR" b="0" i="0" dirty="0">
                <a:effectLst/>
              </a:rPr>
              <a:t>Cada mapa de características ao longo das camadas da rede representa características extraídas da imagem de entrada.</a:t>
            </a:r>
          </a:p>
        </p:txBody>
      </p:sp>
      <p:pic>
        <p:nvPicPr>
          <p:cNvPr id="1026" name="Picture 2" descr="Understanding Convolutional Neural Network: A Complete Guide">
            <a:extLst>
              <a:ext uri="{FF2B5EF4-FFF2-40B4-BE49-F238E27FC236}">
                <a16:creationId xmlns:a16="http://schemas.microsoft.com/office/drawing/2014/main" id="{AED33207-2232-940E-DDB5-348407D73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49" y="2190776"/>
            <a:ext cx="6605514" cy="388084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487AA1AB-3093-B696-86D4-1C0FF423C66E}"/>
              </a:ext>
            </a:extLst>
          </p:cNvPr>
          <p:cNvSpPr txBox="1"/>
          <p:nvPr/>
        </p:nvSpPr>
        <p:spPr>
          <a:xfrm>
            <a:off x="0" y="6396335"/>
            <a:ext cx="4458878" cy="461665"/>
          </a:xfrm>
          <a:prstGeom prst="rect">
            <a:avLst/>
          </a:prstGeom>
          <a:noFill/>
        </p:spPr>
        <p:txBody>
          <a:bodyPr wrap="square">
            <a:spAutoFit/>
          </a:bodyPr>
          <a:lstStyle/>
          <a:p>
            <a:r>
              <a:rPr lang="pt-BR" sz="1200" b="1" dirty="0"/>
              <a:t>OBS</a:t>
            </a:r>
            <a:r>
              <a:rPr lang="pt-BR" sz="1200" dirty="0"/>
              <a:t>.: assume-se uma configuração de preenchimento que mantém o tamanho espacial dos dados em camadas convolucionais.</a:t>
            </a:r>
          </a:p>
        </p:txBody>
      </p:sp>
    </p:spTree>
    <p:extLst>
      <p:ext uri="{BB962C8B-B14F-4D97-AF65-F5344CB8AC3E}">
        <p14:creationId xmlns:p14="http://schemas.microsoft.com/office/powerpoint/2010/main" val="973391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F0EA4-331C-96D9-4ED8-22917D3D9478}"/>
              </a:ext>
            </a:extLst>
          </p:cNvPr>
          <p:cNvSpPr>
            <a:spLocks noGrp="1"/>
          </p:cNvSpPr>
          <p:nvPr>
            <p:ph type="title"/>
          </p:nvPr>
        </p:nvSpPr>
        <p:spPr/>
        <p:txBody>
          <a:bodyPr/>
          <a:lstStyle/>
          <a:p>
            <a:r>
              <a:rPr lang="pt-BR" dirty="0"/>
              <a:t>Filtros aprendem a detectar estruturas</a:t>
            </a:r>
          </a:p>
        </p:txBody>
      </p:sp>
      <p:sp>
        <p:nvSpPr>
          <p:cNvPr id="3" name="Espaço Reservado para Conteúdo 2">
            <a:extLst>
              <a:ext uri="{FF2B5EF4-FFF2-40B4-BE49-F238E27FC236}">
                <a16:creationId xmlns:a16="http://schemas.microsoft.com/office/drawing/2014/main" id="{23822213-187E-84B8-F6E9-C0BC863FFA29}"/>
              </a:ext>
            </a:extLst>
          </p:cNvPr>
          <p:cNvSpPr>
            <a:spLocks noGrp="1"/>
          </p:cNvSpPr>
          <p:nvPr>
            <p:ph idx="1"/>
          </p:nvPr>
        </p:nvSpPr>
        <p:spPr>
          <a:xfrm>
            <a:off x="838199" y="4800436"/>
            <a:ext cx="11133841" cy="2057563"/>
          </a:xfrm>
        </p:spPr>
        <p:txBody>
          <a:bodyPr/>
          <a:lstStyle/>
          <a:p>
            <a:r>
              <a:rPr lang="pt-BR" dirty="0"/>
              <a:t>A imagem de entrada apresenta vários componentes lineares (bordas).</a:t>
            </a:r>
          </a:p>
          <a:p>
            <a:r>
              <a:rPr lang="pt-BR" dirty="0"/>
              <a:t>Temos uma camada convolucional com três filtros.</a:t>
            </a:r>
          </a:p>
          <a:p>
            <a:r>
              <a:rPr lang="pt-BR" b="0" i="0" dirty="0">
                <a:effectLst/>
              </a:rPr>
              <a:t>Cada filtro aprende a detectar diferentes elementos estruturais (ou seja, linhas horizontais, linhas verticais e linhas diagonais). </a:t>
            </a:r>
            <a:endParaRPr lang="pt-BR" dirty="0"/>
          </a:p>
        </p:txBody>
      </p:sp>
      <p:pic>
        <p:nvPicPr>
          <p:cNvPr id="1026" name="Picture 2" descr="Convolutional layer with three filters.">
            <a:extLst>
              <a:ext uri="{FF2B5EF4-FFF2-40B4-BE49-F238E27FC236}">
                <a16:creationId xmlns:a16="http://schemas.microsoft.com/office/drawing/2014/main" id="{FDA7B237-9C5E-6200-75A2-2E9F8F9D0E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0" r="1031"/>
          <a:stretch/>
        </p:blipFill>
        <p:spPr bwMode="auto">
          <a:xfrm>
            <a:off x="2534852" y="1690688"/>
            <a:ext cx="7122296" cy="3006217"/>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5731D3E3-B97F-0C63-5E05-83F62DBDB2C7}"/>
              </a:ext>
            </a:extLst>
          </p:cNvPr>
          <p:cNvSpPr txBox="1"/>
          <p:nvPr/>
        </p:nvSpPr>
        <p:spPr>
          <a:xfrm>
            <a:off x="8785780" y="1688232"/>
            <a:ext cx="2841397" cy="738664"/>
          </a:xfrm>
          <a:prstGeom prst="rect">
            <a:avLst/>
          </a:prstGeom>
          <a:noFill/>
        </p:spPr>
        <p:txBody>
          <a:bodyPr wrap="square">
            <a:spAutoFit/>
          </a:bodyPr>
          <a:lstStyle/>
          <a:p>
            <a:pPr algn="ctr"/>
            <a:r>
              <a:rPr lang="pt-BR" sz="1400" b="0" i="0" dirty="0">
                <a:solidFill>
                  <a:srgbClr val="222222"/>
                </a:solidFill>
                <a:effectLst/>
                <a:latin typeface="Arial" panose="020B0604020202020204" pitchFamily="34" charset="0"/>
              </a:rPr>
              <a:t>Os mapas de ativação enfatizam os neurônios altamente ativados associados a cada filtro.</a:t>
            </a:r>
            <a:endParaRPr lang="pt-BR" sz="1400" dirty="0"/>
          </a:p>
        </p:txBody>
      </p:sp>
      <p:cxnSp>
        <p:nvCxnSpPr>
          <p:cNvPr id="7" name="Conector de Seta Reta 6">
            <a:extLst>
              <a:ext uri="{FF2B5EF4-FFF2-40B4-BE49-F238E27FC236}">
                <a16:creationId xmlns:a16="http://schemas.microsoft.com/office/drawing/2014/main" id="{4FAA22FD-157A-5B17-8257-62218A4DB470}"/>
              </a:ext>
            </a:extLst>
          </p:cNvPr>
          <p:cNvCxnSpPr>
            <a:stCxn id="5" idx="1"/>
          </p:cNvCxnSpPr>
          <p:nvPr/>
        </p:nvCxnSpPr>
        <p:spPr>
          <a:xfrm flipH="1">
            <a:off x="8342722" y="2057564"/>
            <a:ext cx="443058" cy="3693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7226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8294E-A2EC-1502-33A1-CE8905F02228}"/>
              </a:ext>
            </a:extLst>
          </p:cNvPr>
          <p:cNvSpPr>
            <a:spLocks noGrp="1"/>
          </p:cNvSpPr>
          <p:nvPr>
            <p:ph type="title"/>
          </p:nvPr>
        </p:nvSpPr>
        <p:spPr/>
        <p:txBody>
          <a:bodyPr/>
          <a:lstStyle/>
          <a:p>
            <a:r>
              <a:rPr lang="pt-BR" dirty="0"/>
              <a:t>Aplicando </a:t>
            </a:r>
            <a:r>
              <a:rPr lang="pt-BR" i="1" dirty="0"/>
              <a:t>kernels</a:t>
            </a:r>
            <a:r>
              <a:rPr lang="pt-BR" dirty="0"/>
              <a:t> a imagens</a:t>
            </a:r>
          </a:p>
        </p:txBody>
      </p:sp>
      <p:sp>
        <p:nvSpPr>
          <p:cNvPr id="3" name="Espaço Reservado para Conteúdo 2">
            <a:extLst>
              <a:ext uri="{FF2B5EF4-FFF2-40B4-BE49-F238E27FC236}">
                <a16:creationId xmlns:a16="http://schemas.microsoft.com/office/drawing/2014/main" id="{79A41281-5AE9-F7D6-F75E-259E79DE9E36}"/>
              </a:ext>
            </a:extLst>
          </p:cNvPr>
          <p:cNvSpPr>
            <a:spLocks noGrp="1"/>
          </p:cNvSpPr>
          <p:nvPr>
            <p:ph idx="1"/>
          </p:nvPr>
        </p:nvSpPr>
        <p:spPr>
          <a:xfrm>
            <a:off x="838201" y="4600280"/>
            <a:ext cx="11162122" cy="2257720"/>
          </a:xfrm>
        </p:spPr>
        <p:txBody>
          <a:bodyPr>
            <a:normAutofit lnSpcReduction="10000"/>
          </a:bodyPr>
          <a:lstStyle/>
          <a:p>
            <a:r>
              <a:rPr lang="pt-BR" dirty="0"/>
              <a:t>Considerem a imagem à esquerda.</a:t>
            </a:r>
          </a:p>
          <a:p>
            <a:r>
              <a:rPr lang="pt-BR" dirty="0"/>
              <a:t>Se aplicarmos o </a:t>
            </a:r>
            <a:r>
              <a:rPr lang="pt-BR" i="1" dirty="0"/>
              <a:t>kernel</a:t>
            </a:r>
            <a:r>
              <a:rPr lang="pt-BR" dirty="0"/>
              <a:t> mostrado, obteremos os resultados à direita.</a:t>
            </a:r>
          </a:p>
          <a:p>
            <a:r>
              <a:rPr lang="pt-BR" dirty="0"/>
              <a:t>Ele </a:t>
            </a:r>
            <a:r>
              <a:rPr lang="pt-BR" b="1" i="1" dirty="0">
                <a:solidFill>
                  <a:srgbClr val="00B050"/>
                </a:solidFill>
              </a:rPr>
              <a:t>realça muito as linhas verticais e escurece todo o resto</a:t>
            </a:r>
            <a:r>
              <a:rPr lang="pt-BR" dirty="0"/>
              <a:t>.</a:t>
            </a:r>
          </a:p>
          <a:p>
            <a:r>
              <a:rPr lang="pt-BR" dirty="0"/>
              <a:t>Portanto, podemos considerar este </a:t>
            </a:r>
            <a:r>
              <a:rPr lang="pt-BR" i="1" dirty="0"/>
              <a:t>kernel</a:t>
            </a:r>
            <a:r>
              <a:rPr lang="pt-BR" dirty="0"/>
              <a:t> como um </a:t>
            </a:r>
            <a:r>
              <a:rPr lang="pt-BR" b="1" i="1" dirty="0">
                <a:solidFill>
                  <a:srgbClr val="00B050"/>
                </a:solidFill>
              </a:rPr>
              <a:t>detector de linhas verticais</a:t>
            </a:r>
            <a:r>
              <a:rPr lang="pt-BR" dirty="0"/>
              <a:t>.</a:t>
            </a:r>
          </a:p>
        </p:txBody>
      </p:sp>
      <p:graphicFrame>
        <p:nvGraphicFramePr>
          <p:cNvPr id="10" name="Tabela 4">
            <a:extLst>
              <a:ext uri="{FF2B5EF4-FFF2-40B4-BE49-F238E27FC236}">
                <a16:creationId xmlns:a16="http://schemas.microsoft.com/office/drawing/2014/main" id="{B4271DF3-039B-2ACF-9AC0-B95945CC76CD}"/>
              </a:ext>
            </a:extLst>
          </p:cNvPr>
          <p:cNvGraphicFramePr>
            <a:graphicFrameLocks/>
          </p:cNvGraphicFramePr>
          <p:nvPr>
            <p:extLst>
              <p:ext uri="{D42A27DB-BD31-4B8C-83A1-F6EECF244321}">
                <p14:modId xmlns:p14="http://schemas.microsoft.com/office/powerpoint/2010/main" val="2409938428"/>
              </p:ext>
            </p:extLst>
          </p:nvPr>
        </p:nvGraphicFramePr>
        <p:xfrm>
          <a:off x="5617493" y="246679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sp>
        <p:nvSpPr>
          <p:cNvPr id="11" name="Seta: para a Direita 10">
            <a:extLst>
              <a:ext uri="{FF2B5EF4-FFF2-40B4-BE49-F238E27FC236}">
                <a16:creationId xmlns:a16="http://schemas.microsoft.com/office/drawing/2014/main" id="{10C3AF48-41B5-92A4-5000-842C0C313F82}"/>
              </a:ext>
            </a:extLst>
          </p:cNvPr>
          <p:cNvSpPr/>
          <p:nvPr/>
        </p:nvSpPr>
        <p:spPr>
          <a:xfrm>
            <a:off x="5239770" y="283112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Direita 11">
            <a:extLst>
              <a:ext uri="{FF2B5EF4-FFF2-40B4-BE49-F238E27FC236}">
                <a16:creationId xmlns:a16="http://schemas.microsoft.com/office/drawing/2014/main" id="{43A231E7-D40D-59B3-94A7-EA32FAC23EAC}"/>
              </a:ext>
            </a:extLst>
          </p:cNvPr>
          <p:cNvSpPr/>
          <p:nvPr/>
        </p:nvSpPr>
        <p:spPr>
          <a:xfrm>
            <a:off x="6889569" y="283890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2">
            <a:extLst>
              <a:ext uri="{FF2B5EF4-FFF2-40B4-BE49-F238E27FC236}">
                <a16:creationId xmlns:a16="http://schemas.microsoft.com/office/drawing/2014/main" id="{5FC488B1-5902-86C8-C98F-0FEFF46EA2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73" t="3272" b="3062"/>
          <a:stretch/>
        </p:blipFill>
        <p:spPr bwMode="auto">
          <a:xfrm>
            <a:off x="7393398" y="1690688"/>
            <a:ext cx="3314166" cy="24820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5A9BD79-A0BA-7D45-5254-F4A627B4B2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973" t="3166" b="3166"/>
          <a:stretch/>
        </p:blipFill>
        <p:spPr bwMode="auto">
          <a:xfrm>
            <a:off x="1805783" y="1690688"/>
            <a:ext cx="3314166" cy="2482091"/>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404B1AA2-ED49-E855-8A66-569E17795431}"/>
              </a:ext>
            </a:extLst>
          </p:cNvPr>
          <p:cNvSpPr txBox="1"/>
          <p:nvPr/>
        </p:nvSpPr>
        <p:spPr>
          <a:xfrm>
            <a:off x="5871353" y="1988225"/>
            <a:ext cx="770640" cy="369332"/>
          </a:xfrm>
          <a:prstGeom prst="rect">
            <a:avLst/>
          </a:prstGeom>
          <a:noFill/>
        </p:spPr>
        <p:txBody>
          <a:bodyPr wrap="square">
            <a:spAutoFit/>
          </a:bodyPr>
          <a:lstStyle/>
          <a:p>
            <a:r>
              <a:rPr lang="pt-BR" i="1" dirty="0"/>
              <a:t>kernel</a:t>
            </a:r>
            <a:endParaRPr lang="pt-BR" dirty="0"/>
          </a:p>
        </p:txBody>
      </p:sp>
    </p:spTree>
    <p:extLst>
      <p:ext uri="{BB962C8B-B14F-4D97-AF65-F5344CB8AC3E}">
        <p14:creationId xmlns:p14="http://schemas.microsoft.com/office/powerpoint/2010/main" val="3579847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8294E-A2EC-1502-33A1-CE8905F02228}"/>
              </a:ext>
            </a:extLst>
          </p:cNvPr>
          <p:cNvSpPr>
            <a:spLocks noGrp="1"/>
          </p:cNvSpPr>
          <p:nvPr>
            <p:ph type="title"/>
          </p:nvPr>
        </p:nvSpPr>
        <p:spPr/>
        <p:txBody>
          <a:bodyPr/>
          <a:lstStyle/>
          <a:p>
            <a:r>
              <a:rPr lang="pt-BR" dirty="0"/>
              <a:t>Aplicando </a:t>
            </a:r>
            <a:r>
              <a:rPr lang="pt-BR" i="1" dirty="0"/>
              <a:t>kernels</a:t>
            </a:r>
            <a:r>
              <a:rPr lang="pt-BR" dirty="0"/>
              <a:t> a imagens</a:t>
            </a:r>
          </a:p>
        </p:txBody>
      </p:sp>
      <p:sp>
        <p:nvSpPr>
          <p:cNvPr id="3" name="Espaço Reservado para Conteúdo 2">
            <a:extLst>
              <a:ext uri="{FF2B5EF4-FFF2-40B4-BE49-F238E27FC236}">
                <a16:creationId xmlns:a16="http://schemas.microsoft.com/office/drawing/2014/main" id="{79A41281-5AE9-F7D6-F75E-259E79DE9E36}"/>
              </a:ext>
            </a:extLst>
          </p:cNvPr>
          <p:cNvSpPr>
            <a:spLocks noGrp="1"/>
          </p:cNvSpPr>
          <p:nvPr>
            <p:ph idx="1"/>
          </p:nvPr>
        </p:nvSpPr>
        <p:spPr>
          <a:xfrm>
            <a:off x="838201" y="4375909"/>
            <a:ext cx="11176000" cy="2482091"/>
          </a:xfrm>
        </p:spPr>
        <p:txBody>
          <a:bodyPr>
            <a:normAutofit lnSpcReduction="10000"/>
          </a:bodyPr>
          <a:lstStyle/>
          <a:p>
            <a:r>
              <a:rPr lang="pt-BR" dirty="0"/>
              <a:t>De forma similar, este outro </a:t>
            </a:r>
            <a:r>
              <a:rPr lang="pt-BR" i="1" dirty="0"/>
              <a:t>kernel</a:t>
            </a:r>
            <a:r>
              <a:rPr lang="pt-BR" dirty="0"/>
              <a:t> pode </a:t>
            </a:r>
            <a:r>
              <a:rPr lang="pt-BR" b="1" i="1" dirty="0">
                <a:solidFill>
                  <a:srgbClr val="00B050"/>
                </a:solidFill>
              </a:rPr>
              <a:t>detectar linhas horizontais</a:t>
            </a:r>
            <a:r>
              <a:rPr lang="pt-BR" dirty="0"/>
              <a:t>, escurecendo quase tudo na imagem que não seja uma linha horizontal.</a:t>
            </a:r>
          </a:p>
          <a:p>
            <a:r>
              <a:rPr lang="pt-BR" dirty="0"/>
              <a:t>Ao aplicar </a:t>
            </a:r>
            <a:r>
              <a:rPr lang="pt-BR" i="1" dirty="0"/>
              <a:t>kernels</a:t>
            </a:r>
            <a:r>
              <a:rPr lang="pt-BR" dirty="0"/>
              <a:t> como esses, podemos </a:t>
            </a:r>
            <a:r>
              <a:rPr lang="pt-BR" b="1" i="1" dirty="0">
                <a:solidFill>
                  <a:srgbClr val="00B050"/>
                </a:solidFill>
              </a:rPr>
              <a:t>remover quase tudo</a:t>
            </a:r>
            <a:r>
              <a:rPr lang="pt-BR" dirty="0"/>
              <a:t>, </a:t>
            </a:r>
            <a:r>
              <a:rPr lang="pt-BR" b="1" i="1" dirty="0">
                <a:solidFill>
                  <a:srgbClr val="00B050"/>
                </a:solidFill>
              </a:rPr>
              <a:t>exceto uma característica distinta</a:t>
            </a:r>
            <a:r>
              <a:rPr lang="pt-BR" dirty="0"/>
              <a:t>.</a:t>
            </a:r>
          </a:p>
          <a:p>
            <a:r>
              <a:rPr lang="pt-BR" dirty="0"/>
              <a:t>Esse processo é chamado de </a:t>
            </a:r>
            <a:r>
              <a:rPr lang="pt-BR" b="1" i="1" dirty="0"/>
              <a:t>extração de características</a:t>
            </a:r>
            <a:r>
              <a:rPr lang="pt-BR" dirty="0"/>
              <a:t>.</a:t>
            </a:r>
          </a:p>
          <a:p>
            <a:pPr lvl="1">
              <a:buFont typeface="Wingdings" panose="05000000000000000000" pitchFamily="2" charset="2"/>
              <a:buChar char="§"/>
            </a:pPr>
            <a:r>
              <a:rPr lang="pt-BR" dirty="0"/>
              <a:t>Processo que determina as partes mais importantes de uma imagem.</a:t>
            </a:r>
          </a:p>
        </p:txBody>
      </p:sp>
      <p:sp>
        <p:nvSpPr>
          <p:cNvPr id="11" name="Seta: para a Direita 10">
            <a:extLst>
              <a:ext uri="{FF2B5EF4-FFF2-40B4-BE49-F238E27FC236}">
                <a16:creationId xmlns:a16="http://schemas.microsoft.com/office/drawing/2014/main" id="{10C3AF48-41B5-92A4-5000-842C0C313F82}"/>
              </a:ext>
            </a:extLst>
          </p:cNvPr>
          <p:cNvSpPr/>
          <p:nvPr/>
        </p:nvSpPr>
        <p:spPr>
          <a:xfrm>
            <a:off x="5239770" y="283112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Direita 11">
            <a:extLst>
              <a:ext uri="{FF2B5EF4-FFF2-40B4-BE49-F238E27FC236}">
                <a16:creationId xmlns:a16="http://schemas.microsoft.com/office/drawing/2014/main" id="{43A231E7-D40D-59B3-94A7-EA32FAC23EAC}"/>
              </a:ext>
            </a:extLst>
          </p:cNvPr>
          <p:cNvSpPr/>
          <p:nvPr/>
        </p:nvSpPr>
        <p:spPr>
          <a:xfrm>
            <a:off x="6889569" y="283890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50" name="Picture 2">
            <a:extLst>
              <a:ext uri="{FF2B5EF4-FFF2-40B4-BE49-F238E27FC236}">
                <a16:creationId xmlns:a16="http://schemas.microsoft.com/office/drawing/2014/main" id="{F5A9BD79-A0BA-7D45-5254-F4A627B4B2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73" t="3166" b="3166"/>
          <a:stretch/>
        </p:blipFill>
        <p:spPr bwMode="auto">
          <a:xfrm>
            <a:off x="1805783" y="1690688"/>
            <a:ext cx="3314166" cy="24820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ela 4">
            <a:extLst>
              <a:ext uri="{FF2B5EF4-FFF2-40B4-BE49-F238E27FC236}">
                <a16:creationId xmlns:a16="http://schemas.microsoft.com/office/drawing/2014/main" id="{29DF527E-25DB-B115-55B6-F140189A530C}"/>
              </a:ext>
            </a:extLst>
          </p:cNvPr>
          <p:cNvGraphicFramePr>
            <a:graphicFrameLocks/>
          </p:cNvGraphicFramePr>
          <p:nvPr>
            <p:extLst>
              <p:ext uri="{D42A27DB-BD31-4B8C-83A1-F6EECF244321}">
                <p14:modId xmlns:p14="http://schemas.microsoft.com/office/powerpoint/2010/main" val="40405313"/>
              </p:ext>
            </p:extLst>
          </p:nvPr>
        </p:nvGraphicFramePr>
        <p:xfrm>
          <a:off x="5617493" y="24770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pic>
        <p:nvPicPr>
          <p:cNvPr id="3074" name="Picture 2">
            <a:extLst>
              <a:ext uri="{FF2B5EF4-FFF2-40B4-BE49-F238E27FC236}">
                <a16:creationId xmlns:a16="http://schemas.microsoft.com/office/drawing/2014/main" id="{E24573D8-E4C0-390E-C8F4-26229D5BC7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50" t="2718" b="3115"/>
          <a:stretch/>
        </p:blipFill>
        <p:spPr bwMode="auto">
          <a:xfrm>
            <a:off x="7358051" y="1690687"/>
            <a:ext cx="3291514" cy="2482091"/>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CD951C64-26FA-C703-255B-C6D63EEECA4D}"/>
              </a:ext>
            </a:extLst>
          </p:cNvPr>
          <p:cNvSpPr txBox="1"/>
          <p:nvPr/>
        </p:nvSpPr>
        <p:spPr>
          <a:xfrm>
            <a:off x="9698803" y="6637486"/>
            <a:ext cx="2565115" cy="253916"/>
          </a:xfrm>
          <a:prstGeom prst="rect">
            <a:avLst/>
          </a:prstGeom>
          <a:noFill/>
        </p:spPr>
        <p:txBody>
          <a:bodyPr wrap="square">
            <a:spAutoFit/>
          </a:bodyPr>
          <a:lstStyle/>
          <a:p>
            <a:r>
              <a:rPr lang="pt-BR" sz="1050" b="1" dirty="0"/>
              <a:t>fonte</a:t>
            </a:r>
            <a:r>
              <a:rPr lang="pt-BR" sz="1050" dirty="0"/>
              <a:t>: </a:t>
            </a:r>
            <a:r>
              <a:rPr lang="pt-BR" sz="1050" dirty="0">
                <a:hlinkClick r:id="rId5"/>
              </a:rPr>
              <a:t>https://setosa.io/ev/image-kernels/</a:t>
            </a:r>
            <a:endParaRPr lang="pt-BR" sz="1050" dirty="0"/>
          </a:p>
        </p:txBody>
      </p:sp>
      <p:sp>
        <p:nvSpPr>
          <p:cNvPr id="8" name="CaixaDeTexto 7">
            <a:extLst>
              <a:ext uri="{FF2B5EF4-FFF2-40B4-BE49-F238E27FC236}">
                <a16:creationId xmlns:a16="http://schemas.microsoft.com/office/drawing/2014/main" id="{A304C040-D825-0594-9468-B1A68F562CBC}"/>
              </a:ext>
            </a:extLst>
          </p:cNvPr>
          <p:cNvSpPr txBox="1"/>
          <p:nvPr/>
        </p:nvSpPr>
        <p:spPr>
          <a:xfrm>
            <a:off x="5871353" y="1988225"/>
            <a:ext cx="770640" cy="369332"/>
          </a:xfrm>
          <a:prstGeom prst="rect">
            <a:avLst/>
          </a:prstGeom>
          <a:noFill/>
        </p:spPr>
        <p:txBody>
          <a:bodyPr wrap="square">
            <a:spAutoFit/>
          </a:bodyPr>
          <a:lstStyle/>
          <a:p>
            <a:r>
              <a:rPr lang="pt-BR" i="1" dirty="0"/>
              <a:t>kernel</a:t>
            </a:r>
            <a:endParaRPr lang="pt-BR" dirty="0"/>
          </a:p>
        </p:txBody>
      </p:sp>
    </p:spTree>
    <p:extLst>
      <p:ext uri="{BB962C8B-B14F-4D97-AF65-F5344CB8AC3E}">
        <p14:creationId xmlns:p14="http://schemas.microsoft.com/office/powerpoint/2010/main" val="157991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83C600-6413-8679-FD73-1BDFA060C656}"/>
              </a:ext>
            </a:extLst>
          </p:cNvPr>
          <p:cNvSpPr>
            <a:spLocks noGrp="1"/>
          </p:cNvSpPr>
          <p:nvPr>
            <p:ph type="title"/>
          </p:nvPr>
        </p:nvSpPr>
        <p:spPr/>
        <p:txBody>
          <a:bodyPr/>
          <a:lstStyle/>
          <a:p>
            <a:r>
              <a:rPr lang="pt-BR" dirty="0"/>
              <a:t>Camada de </a:t>
            </a:r>
            <a:r>
              <a:rPr lang="pt-BR" i="1" dirty="0"/>
              <a:t>Pooling</a:t>
            </a:r>
            <a:r>
              <a:rPr lang="pt-BR" dirty="0"/>
              <a:t> (ou subamostragem)</a:t>
            </a:r>
          </a:p>
        </p:txBody>
      </p:sp>
      <p:sp>
        <p:nvSpPr>
          <p:cNvPr id="3" name="Espaço Reservado para Conteúdo 2">
            <a:extLst>
              <a:ext uri="{FF2B5EF4-FFF2-40B4-BE49-F238E27FC236}">
                <a16:creationId xmlns:a16="http://schemas.microsoft.com/office/drawing/2014/main" id="{0757EF79-7D6D-120A-5FF5-D61E8B4B343B}"/>
              </a:ext>
            </a:extLst>
          </p:cNvPr>
          <p:cNvSpPr>
            <a:spLocks noGrp="1"/>
          </p:cNvSpPr>
          <p:nvPr>
            <p:ph idx="1"/>
          </p:nvPr>
        </p:nvSpPr>
        <p:spPr>
          <a:xfrm>
            <a:off x="5626100" y="1825624"/>
            <a:ext cx="6356351" cy="5032375"/>
          </a:xfrm>
        </p:spPr>
        <p:txBody>
          <a:bodyPr>
            <a:normAutofit lnSpcReduction="10000"/>
          </a:bodyPr>
          <a:lstStyle/>
          <a:p>
            <a:r>
              <a:rPr lang="pt-BR" dirty="0"/>
              <a:t>Aplicada, em geral, </a:t>
            </a:r>
            <a:r>
              <a:rPr lang="pt-BR" b="1" i="1" dirty="0">
                <a:solidFill>
                  <a:srgbClr val="00B050"/>
                </a:solidFill>
              </a:rPr>
              <a:t>após uma camada de convolução</a:t>
            </a:r>
            <a:r>
              <a:rPr lang="pt-BR" dirty="0"/>
              <a:t>.</a:t>
            </a:r>
          </a:p>
          <a:p>
            <a:r>
              <a:rPr lang="pt-BR" dirty="0"/>
              <a:t>Ela </a:t>
            </a:r>
            <a:r>
              <a:rPr lang="pt-BR" b="1" i="1" dirty="0">
                <a:solidFill>
                  <a:srgbClr val="00B050"/>
                </a:solidFill>
              </a:rPr>
              <a:t>subamostra</a:t>
            </a:r>
            <a:r>
              <a:rPr lang="pt-BR" dirty="0"/>
              <a:t> sua entrada. </a:t>
            </a:r>
          </a:p>
          <a:p>
            <a:r>
              <a:rPr lang="pt-BR" dirty="0"/>
              <a:t>O </a:t>
            </a:r>
            <a:r>
              <a:rPr lang="pt-BR" b="1" i="1" dirty="0">
                <a:solidFill>
                  <a:srgbClr val="7030A0"/>
                </a:solidFill>
              </a:rPr>
              <a:t>objetivo</a:t>
            </a:r>
            <a:r>
              <a:rPr lang="pt-BR" dirty="0"/>
              <a:t> da subamostragem é </a:t>
            </a:r>
            <a:r>
              <a:rPr lang="pt-BR" b="1" i="1" dirty="0">
                <a:solidFill>
                  <a:srgbClr val="7030A0"/>
                </a:solidFill>
              </a:rPr>
              <a:t>reduzir a carga computacional</a:t>
            </a:r>
            <a:r>
              <a:rPr lang="pt-BR" dirty="0"/>
              <a:t>, o </a:t>
            </a:r>
            <a:r>
              <a:rPr lang="pt-BR" b="1" i="1" dirty="0">
                <a:solidFill>
                  <a:srgbClr val="7030A0"/>
                </a:solidFill>
              </a:rPr>
              <a:t>uso de memória</a:t>
            </a:r>
            <a:r>
              <a:rPr lang="pt-BR" dirty="0"/>
              <a:t> e o </a:t>
            </a:r>
            <a:r>
              <a:rPr lang="pt-BR" b="1" i="1" dirty="0">
                <a:solidFill>
                  <a:srgbClr val="7030A0"/>
                </a:solidFill>
              </a:rPr>
              <a:t>número de parâmetros </a:t>
            </a:r>
            <a:r>
              <a:rPr lang="pt-BR" dirty="0"/>
              <a:t>(limitando assim o risco de </a:t>
            </a:r>
            <a:r>
              <a:rPr lang="pt-BR" b="1" i="1" dirty="0">
                <a:solidFill>
                  <a:srgbClr val="00B050"/>
                </a:solidFill>
              </a:rPr>
              <a:t>sobreajuste</a:t>
            </a:r>
            <a:r>
              <a:rPr lang="pt-BR" dirty="0"/>
              <a:t>).</a:t>
            </a:r>
          </a:p>
          <a:p>
            <a:r>
              <a:rPr lang="pt-BR" b="0" i="0" dirty="0">
                <a:effectLst/>
              </a:rPr>
              <a:t>Além disso, ela </a:t>
            </a:r>
            <a:r>
              <a:rPr lang="pt-BR" b="1" i="1" dirty="0">
                <a:solidFill>
                  <a:srgbClr val="00B050"/>
                </a:solidFill>
                <a:effectLst/>
              </a:rPr>
              <a:t>ajuda a tornar a rede mais robusta a pequenas mudanças na posição das características</a:t>
            </a:r>
            <a:r>
              <a:rPr lang="pt-BR" b="0" i="0" dirty="0">
                <a:effectLst/>
              </a:rPr>
              <a:t>, o que é útil em tarefas de reconhecimento de objetos.</a:t>
            </a:r>
            <a:endParaRPr lang="pt-BR" dirty="0"/>
          </a:p>
        </p:txBody>
      </p:sp>
      <p:pic>
        <p:nvPicPr>
          <p:cNvPr id="6" name="Imagem 5">
            <a:extLst>
              <a:ext uri="{FF2B5EF4-FFF2-40B4-BE49-F238E27FC236}">
                <a16:creationId xmlns:a16="http://schemas.microsoft.com/office/drawing/2014/main" id="{1160C37D-DA47-F7AA-6346-2E8DC337E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2535371"/>
            <a:ext cx="4494458" cy="2244458"/>
          </a:xfrm>
          <a:prstGeom prst="rect">
            <a:avLst/>
          </a:prstGeom>
        </p:spPr>
      </p:pic>
    </p:spTree>
    <p:extLst>
      <p:ext uri="{BB962C8B-B14F-4D97-AF65-F5344CB8AC3E}">
        <p14:creationId xmlns:p14="http://schemas.microsoft.com/office/powerpoint/2010/main" val="3319274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83C600-6413-8679-FD73-1BDFA060C656}"/>
              </a:ext>
            </a:extLst>
          </p:cNvPr>
          <p:cNvSpPr>
            <a:spLocks noGrp="1"/>
          </p:cNvSpPr>
          <p:nvPr>
            <p:ph type="title"/>
          </p:nvPr>
        </p:nvSpPr>
        <p:spPr/>
        <p:txBody>
          <a:bodyPr/>
          <a:lstStyle/>
          <a:p>
            <a:r>
              <a:rPr lang="pt-BR" dirty="0"/>
              <a:t>Camada de </a:t>
            </a:r>
            <a:r>
              <a:rPr lang="pt-BR" i="1" dirty="0"/>
              <a:t>Pooling</a:t>
            </a:r>
            <a:r>
              <a:rPr lang="pt-BR" dirty="0"/>
              <a:t> (ou subamostragem)</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757EF79-7D6D-120A-5FF5-D61E8B4B343B}"/>
                  </a:ext>
                </a:extLst>
              </p:cNvPr>
              <p:cNvSpPr>
                <a:spLocks noGrp="1"/>
              </p:cNvSpPr>
              <p:nvPr>
                <p:ph idx="1"/>
              </p:nvPr>
            </p:nvSpPr>
            <p:spPr>
              <a:xfrm>
                <a:off x="5435600" y="1825624"/>
                <a:ext cx="6546851" cy="5032375"/>
              </a:xfrm>
            </p:spPr>
            <p:txBody>
              <a:bodyPr>
                <a:normAutofit/>
              </a:bodyPr>
              <a:lstStyle/>
              <a:p>
                <a:r>
                  <a:rPr lang="pt-BR" dirty="0"/>
                  <a:t>A maneira </a:t>
                </a:r>
                <a:r>
                  <a:rPr lang="pt-BR" b="1" i="1" dirty="0">
                    <a:solidFill>
                      <a:srgbClr val="00B050"/>
                    </a:solidFill>
                  </a:rPr>
                  <a:t>mais comum </a:t>
                </a:r>
                <a:r>
                  <a:rPr lang="pt-BR" dirty="0"/>
                  <a:t>de subamostrar é aplicar uma </a:t>
                </a:r>
                <a:r>
                  <a:rPr lang="pt-BR" b="1" i="1" dirty="0">
                    <a:solidFill>
                      <a:srgbClr val="00B050"/>
                    </a:solidFill>
                  </a:rPr>
                  <a:t>operação </a:t>
                </a:r>
                <a14:m>
                  <m:oMath xmlns:m="http://schemas.openxmlformats.org/officeDocument/2006/math">
                    <m:r>
                      <a:rPr lang="pt-BR" b="1" i="0" smtClean="0">
                        <a:solidFill>
                          <a:srgbClr val="00B050"/>
                        </a:solidFill>
                        <a:latin typeface="Cambria Math" panose="02040503050406030204" pitchFamily="18" charset="0"/>
                      </a:rPr>
                      <m:t>𝐦𝐚𝐱</m:t>
                    </m:r>
                    <m:r>
                      <a:rPr lang="pt-BR" b="1" i="1" smtClean="0">
                        <a:solidFill>
                          <a:srgbClr val="00B050"/>
                        </a:solidFill>
                        <a:latin typeface="Cambria Math" panose="02040503050406030204" pitchFamily="18" charset="0"/>
                      </a:rPr>
                      <m:t>(.)</m:t>
                    </m:r>
                  </m:oMath>
                </a14:m>
                <a:r>
                  <a:rPr lang="pt-BR" b="1" i="1" dirty="0">
                    <a:solidFill>
                      <a:srgbClr val="00B050"/>
                    </a:solidFill>
                  </a:rPr>
                  <a:t> </a:t>
                </a:r>
                <a:r>
                  <a:rPr lang="pt-BR" dirty="0"/>
                  <a:t>ao resultado de cada </a:t>
                </a:r>
                <a:r>
                  <a:rPr lang="pt-BR" i="1" dirty="0"/>
                  <a:t>kernel</a:t>
                </a:r>
                <a:r>
                  <a:rPr lang="pt-BR" dirty="0"/>
                  <a:t>.</a:t>
                </a:r>
              </a:p>
              <a:p>
                <a:r>
                  <a:rPr lang="pt-BR" dirty="0"/>
                  <a:t>Somente o </a:t>
                </a:r>
                <a:r>
                  <a:rPr lang="pt-BR" b="1" i="1" dirty="0">
                    <a:solidFill>
                      <a:srgbClr val="00B050"/>
                    </a:solidFill>
                  </a:rPr>
                  <a:t>valor máximo de entrada em cada campo receptivo</a:t>
                </a:r>
                <a:r>
                  <a:rPr lang="pt-BR" dirty="0"/>
                  <a:t> da camada de </a:t>
                </a:r>
                <a:r>
                  <a:rPr lang="pt-BR" i="1" dirty="0"/>
                  <a:t>pooling</a:t>
                </a:r>
                <a:r>
                  <a:rPr lang="pt-BR" dirty="0"/>
                  <a:t> </a:t>
                </a:r>
                <a:r>
                  <a:rPr lang="pt-BR" b="1" i="1" dirty="0">
                    <a:solidFill>
                      <a:srgbClr val="00B050"/>
                    </a:solidFill>
                  </a:rPr>
                  <a:t>passa para a próxima camada</a:t>
                </a:r>
                <a:r>
                  <a:rPr lang="pt-BR" dirty="0"/>
                  <a:t>, enquanto as </a:t>
                </a:r>
                <a:r>
                  <a:rPr lang="pt-BR" b="1" i="1" dirty="0">
                    <a:solidFill>
                      <a:srgbClr val="00B050"/>
                    </a:solidFill>
                  </a:rPr>
                  <a:t>outras entradas são descartadas</a:t>
                </a:r>
                <a:r>
                  <a:rPr lang="pt-BR" dirty="0"/>
                  <a:t>.</a:t>
                </a:r>
              </a:p>
              <a:p>
                <a:r>
                  <a:rPr lang="pt-BR" dirty="0"/>
                  <a:t>O </a:t>
                </a:r>
                <a:r>
                  <a:rPr lang="pt-BR" i="1" dirty="0"/>
                  <a:t>pooling</a:t>
                </a:r>
                <a:r>
                  <a:rPr lang="pt-BR" dirty="0"/>
                  <a:t> é </a:t>
                </a:r>
                <a:r>
                  <a:rPr lang="pt-BR" b="1" i="1" dirty="0">
                    <a:solidFill>
                      <a:srgbClr val="00B050"/>
                    </a:solidFill>
                  </a:rPr>
                  <a:t>normalmente aplicado a cada canal de entrada de forma independente</a:t>
                </a:r>
                <a:r>
                  <a:rPr lang="pt-BR" dirty="0"/>
                  <a:t>, de forma que a </a:t>
                </a:r>
                <a:r>
                  <a:rPr lang="pt-BR" b="1" i="1" dirty="0">
                    <a:solidFill>
                      <a:srgbClr val="00B050"/>
                    </a:solidFill>
                  </a:rPr>
                  <a:t>profundidade de saída seja igual a de entrada</a:t>
                </a:r>
                <a:r>
                  <a:rPr lang="pt-BR" dirty="0"/>
                  <a:t>.</a:t>
                </a:r>
              </a:p>
            </p:txBody>
          </p:sp>
        </mc:Choice>
        <mc:Fallback xmlns="">
          <p:sp>
            <p:nvSpPr>
              <p:cNvPr id="3" name="Espaço Reservado para Conteúdo 2">
                <a:extLst>
                  <a:ext uri="{FF2B5EF4-FFF2-40B4-BE49-F238E27FC236}">
                    <a16:creationId xmlns:a16="http://schemas.microsoft.com/office/drawing/2014/main" id="{0757EF79-7D6D-120A-5FF5-D61E8B4B343B}"/>
                  </a:ext>
                </a:extLst>
              </p:cNvPr>
              <p:cNvSpPr>
                <a:spLocks noGrp="1" noRot="1" noChangeAspect="1" noMove="1" noResize="1" noEditPoints="1" noAdjustHandles="1" noChangeArrowheads="1" noChangeShapeType="1" noTextEdit="1"/>
              </p:cNvSpPr>
              <p:nvPr>
                <p:ph idx="1"/>
              </p:nvPr>
            </p:nvSpPr>
            <p:spPr>
              <a:xfrm>
                <a:off x="5435600" y="1825624"/>
                <a:ext cx="6546851" cy="5032375"/>
              </a:xfrm>
              <a:blipFill>
                <a:blip r:embed="rId3"/>
                <a:stretch>
                  <a:fillRect l="-1676" t="-1937" r="-2886"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D0B18EC2-9ED1-DF53-99DA-548629A7F7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00" y="2535371"/>
            <a:ext cx="4494458" cy="2244458"/>
          </a:xfrm>
          <a:prstGeom prst="rect">
            <a:avLst/>
          </a:prstGeom>
        </p:spPr>
      </p:pic>
    </p:spTree>
    <p:extLst>
      <p:ext uri="{BB962C8B-B14F-4D97-AF65-F5344CB8AC3E}">
        <p14:creationId xmlns:p14="http://schemas.microsoft.com/office/powerpoint/2010/main" val="4099658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2EEE74-E184-8ED9-6B72-3DCB37E075CC}"/>
              </a:ext>
            </a:extLst>
          </p:cNvPr>
          <p:cNvSpPr>
            <a:spLocks noGrp="1"/>
          </p:cNvSpPr>
          <p:nvPr>
            <p:ph type="title"/>
          </p:nvPr>
        </p:nvSpPr>
        <p:spPr/>
        <p:txBody>
          <a:bodyPr/>
          <a:lstStyle/>
          <a:p>
            <a:r>
              <a:rPr lang="pt-BR" dirty="0"/>
              <a:t>Camada de </a:t>
            </a:r>
            <a:r>
              <a:rPr lang="pt-BR" i="1" dirty="0"/>
              <a:t>Pooling</a:t>
            </a:r>
            <a:r>
              <a:rPr lang="pt-BR" dirty="0"/>
              <a:t> (ou subamostragem)</a:t>
            </a:r>
          </a:p>
        </p:txBody>
      </p:sp>
      <p:sp>
        <p:nvSpPr>
          <p:cNvPr id="3" name="Espaço Reservado para Conteúdo 2">
            <a:extLst>
              <a:ext uri="{FF2B5EF4-FFF2-40B4-BE49-F238E27FC236}">
                <a16:creationId xmlns:a16="http://schemas.microsoft.com/office/drawing/2014/main" id="{5073409C-FE23-683F-9A45-E0884F8086F1}"/>
              </a:ext>
            </a:extLst>
          </p:cNvPr>
          <p:cNvSpPr>
            <a:spLocks noGrp="1"/>
          </p:cNvSpPr>
          <p:nvPr>
            <p:ph idx="1"/>
          </p:nvPr>
        </p:nvSpPr>
        <p:spPr>
          <a:xfrm>
            <a:off x="838199" y="4777483"/>
            <a:ext cx="11182565" cy="2080517"/>
          </a:xfrm>
        </p:spPr>
        <p:txBody>
          <a:bodyPr>
            <a:normAutofit lnSpcReduction="10000"/>
          </a:bodyPr>
          <a:lstStyle/>
          <a:p>
            <a:r>
              <a:rPr lang="pt-BR" dirty="0"/>
              <a:t>Adicionalmente, as camadas de </a:t>
            </a:r>
            <a:r>
              <a:rPr lang="pt-BR" i="1" dirty="0"/>
              <a:t>pooling</a:t>
            </a:r>
            <a:r>
              <a:rPr lang="pt-BR" dirty="0"/>
              <a:t> ajudam a </a:t>
            </a:r>
            <a:r>
              <a:rPr lang="pt-BR" b="1" i="1" dirty="0">
                <a:solidFill>
                  <a:srgbClr val="00B050"/>
                </a:solidFill>
              </a:rPr>
              <a:t>capturar e reter as características mais importantes</a:t>
            </a:r>
            <a:r>
              <a:rPr lang="pt-BR" dirty="0"/>
              <a:t>, ao mesmo tempo que </a:t>
            </a:r>
            <a:r>
              <a:rPr lang="pt-BR" b="1" i="1" dirty="0">
                <a:solidFill>
                  <a:srgbClr val="7030A0"/>
                </a:solidFill>
              </a:rPr>
              <a:t>descartam informações menos relevantes ou ruidosas</a:t>
            </a:r>
            <a:r>
              <a:rPr lang="pt-BR" dirty="0"/>
              <a:t>.</a:t>
            </a:r>
          </a:p>
          <a:p>
            <a:r>
              <a:rPr lang="pt-BR" dirty="0"/>
              <a:t>Portanto, elas </a:t>
            </a:r>
            <a:r>
              <a:rPr lang="pt-BR" b="1" i="1" dirty="0">
                <a:solidFill>
                  <a:srgbClr val="00B050"/>
                </a:solidFill>
              </a:rPr>
              <a:t>compactam</a:t>
            </a:r>
            <a:r>
              <a:rPr lang="pt-BR" dirty="0"/>
              <a:t> os dados </a:t>
            </a:r>
            <a:r>
              <a:rPr lang="pt-BR" b="1" i="1" dirty="0">
                <a:solidFill>
                  <a:srgbClr val="00B050"/>
                </a:solidFill>
              </a:rPr>
              <a:t>sem perder as características importantes</a:t>
            </a:r>
            <a:r>
              <a:rPr lang="pt-BR" dirty="0"/>
              <a:t>.</a:t>
            </a:r>
          </a:p>
        </p:txBody>
      </p:sp>
      <p:grpSp>
        <p:nvGrpSpPr>
          <p:cNvPr id="8" name="Agrupar 7">
            <a:extLst>
              <a:ext uri="{FF2B5EF4-FFF2-40B4-BE49-F238E27FC236}">
                <a16:creationId xmlns:a16="http://schemas.microsoft.com/office/drawing/2014/main" id="{B7151C5D-B0E9-AA0D-0BC7-1527241AB7FD}"/>
              </a:ext>
            </a:extLst>
          </p:cNvPr>
          <p:cNvGrpSpPr/>
          <p:nvPr/>
        </p:nvGrpSpPr>
        <p:grpSpPr>
          <a:xfrm>
            <a:off x="2066065" y="1690688"/>
            <a:ext cx="8059870" cy="2966762"/>
            <a:chOff x="1438381" y="1690688"/>
            <a:chExt cx="8059870" cy="2966762"/>
          </a:xfrm>
        </p:grpSpPr>
        <p:pic>
          <p:nvPicPr>
            <p:cNvPr id="4098" name="Picture 2" descr="Convolutional Neural Network - Questions and Answers ​in MRI">
              <a:extLst>
                <a:ext uri="{FF2B5EF4-FFF2-40B4-BE49-F238E27FC236}">
                  <a16:creationId xmlns:a16="http://schemas.microsoft.com/office/drawing/2014/main" id="{3904BC27-6419-5213-EC91-6AF64AEDCD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2" t="19476" r="50000" b="12360"/>
            <a:stretch/>
          </p:blipFill>
          <p:spPr bwMode="auto">
            <a:xfrm>
              <a:off x="1438381" y="1690688"/>
              <a:ext cx="2988496" cy="29667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onvolutional Neural Network - Questions and Answers ​in MRI">
              <a:extLst>
                <a:ext uri="{FF2B5EF4-FFF2-40B4-BE49-F238E27FC236}">
                  <a16:creationId xmlns:a16="http://schemas.microsoft.com/office/drawing/2014/main" id="{0A517654-8F72-470C-17E4-4447326E58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23" t="11000" r="5197" b="55222"/>
            <a:stretch/>
          </p:blipFill>
          <p:spPr bwMode="auto">
            <a:xfrm>
              <a:off x="7492248" y="2169279"/>
              <a:ext cx="2006003" cy="19915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tângulo 3">
                  <a:extLst>
                    <a:ext uri="{FF2B5EF4-FFF2-40B4-BE49-F238E27FC236}">
                      <a16:creationId xmlns:a16="http://schemas.microsoft.com/office/drawing/2014/main" id="{CA1EE9CF-9FF2-92C9-C4B9-0BD2045271E4}"/>
                    </a:ext>
                  </a:extLst>
                </p:cNvPr>
                <p:cNvSpPr/>
                <p:nvPr/>
              </p:nvSpPr>
              <p:spPr>
                <a:xfrm>
                  <a:off x="5166740" y="2747691"/>
                  <a:ext cx="1585645" cy="8527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b="0" i="1" smtClean="0">
                            <a:solidFill>
                              <a:schemeClr val="tx1"/>
                            </a:solidFill>
                            <a:latin typeface="Cambria Math" panose="02040503050406030204" pitchFamily="18" charset="0"/>
                          </a:rPr>
                          <m:t>2</m:t>
                        </m:r>
                        <m:r>
                          <a:rPr lang="pt-BR" b="0" i="1" smtClean="0">
                            <a:solidFill>
                              <a:schemeClr val="tx1"/>
                            </a:solidFill>
                            <a:latin typeface="Cambria Math" panose="02040503050406030204" pitchFamily="18" charset="0"/>
                            <a:ea typeface="Cambria Math" panose="02040503050406030204" pitchFamily="18" charset="0"/>
                          </a:rPr>
                          <m:t>×2</m:t>
                        </m:r>
                      </m:oMath>
                    </m:oMathPara>
                  </a14:m>
                  <a:endParaRPr lang="pt-BR" dirty="0">
                    <a:solidFill>
                      <a:schemeClr val="tx1"/>
                    </a:solidFill>
                  </a:endParaRPr>
                </a:p>
                <a:p>
                  <a:pPr algn="ctr"/>
                  <a:r>
                    <a:rPr lang="pt-BR" dirty="0">
                      <a:solidFill>
                        <a:schemeClr val="tx1"/>
                      </a:solidFill>
                    </a:rPr>
                    <a:t>Max </a:t>
                  </a:r>
                  <a:r>
                    <a:rPr lang="pt-BR" i="1" dirty="0">
                      <a:solidFill>
                        <a:schemeClr val="tx1"/>
                      </a:solidFill>
                    </a:rPr>
                    <a:t>pooling</a:t>
                  </a:r>
                </a:p>
              </p:txBody>
            </p:sp>
          </mc:Choice>
          <mc:Fallback xmlns="">
            <p:sp>
              <p:nvSpPr>
                <p:cNvPr id="4" name="Retângulo 3">
                  <a:extLst>
                    <a:ext uri="{FF2B5EF4-FFF2-40B4-BE49-F238E27FC236}">
                      <a16:creationId xmlns:a16="http://schemas.microsoft.com/office/drawing/2014/main" id="{CA1EE9CF-9FF2-92C9-C4B9-0BD2045271E4}"/>
                    </a:ext>
                  </a:extLst>
                </p:cNvPr>
                <p:cNvSpPr>
                  <a:spLocks noRot="1" noChangeAspect="1" noMove="1" noResize="1" noEditPoints="1" noAdjustHandles="1" noChangeArrowheads="1" noChangeShapeType="1" noTextEdit="1"/>
                </p:cNvSpPr>
                <p:nvPr/>
              </p:nvSpPr>
              <p:spPr>
                <a:xfrm>
                  <a:off x="5166740" y="2747691"/>
                  <a:ext cx="1585645" cy="852755"/>
                </a:xfrm>
                <a:prstGeom prst="rect">
                  <a:avLst/>
                </a:prstGeom>
                <a:blipFill>
                  <a:blip r:embed="rId4"/>
                  <a:stretch>
                    <a:fillRect/>
                  </a:stretch>
                </a:blipFill>
              </p:spPr>
              <p:txBody>
                <a:bodyPr/>
                <a:lstStyle/>
                <a:p>
                  <a:r>
                    <a:rPr lang="pt-BR">
                      <a:noFill/>
                    </a:rPr>
                    <a:t> </a:t>
                  </a:r>
                </a:p>
              </p:txBody>
            </p:sp>
          </mc:Fallback>
        </mc:AlternateContent>
        <p:sp>
          <p:nvSpPr>
            <p:cNvPr id="5" name="Seta: para a Direita 4">
              <a:extLst>
                <a:ext uri="{FF2B5EF4-FFF2-40B4-BE49-F238E27FC236}">
                  <a16:creationId xmlns:a16="http://schemas.microsoft.com/office/drawing/2014/main" id="{2529EEC0-3A44-021E-9FEA-0D67D05B0D98}"/>
                </a:ext>
              </a:extLst>
            </p:cNvPr>
            <p:cNvSpPr/>
            <p:nvPr/>
          </p:nvSpPr>
          <p:spPr>
            <a:xfrm>
              <a:off x="4636676" y="2963449"/>
              <a:ext cx="349321" cy="4212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para a Direita 5">
              <a:extLst>
                <a:ext uri="{FF2B5EF4-FFF2-40B4-BE49-F238E27FC236}">
                  <a16:creationId xmlns:a16="http://schemas.microsoft.com/office/drawing/2014/main" id="{D5B336D0-2AF8-5895-0973-7AC5C8057B4F}"/>
                </a:ext>
              </a:extLst>
            </p:cNvPr>
            <p:cNvSpPr/>
            <p:nvPr/>
          </p:nvSpPr>
          <p:spPr>
            <a:xfrm>
              <a:off x="6933128" y="2963448"/>
              <a:ext cx="349321" cy="4212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53650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982808-ADC1-D99A-5EBB-CF8814C45545}"/>
              </a:ext>
            </a:extLst>
          </p:cNvPr>
          <p:cNvSpPr>
            <a:spLocks noGrp="1"/>
          </p:cNvSpPr>
          <p:nvPr>
            <p:ph type="title"/>
          </p:nvPr>
        </p:nvSpPr>
        <p:spPr/>
        <p:txBody>
          <a:bodyPr/>
          <a:lstStyle/>
          <a:p>
            <a:r>
              <a:rPr lang="pt-BR" i="1" dirty="0"/>
              <a:t>Padding</a:t>
            </a:r>
            <a:r>
              <a:rPr lang="pt-BR" dirty="0"/>
              <a:t> ou preenchimento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9B1FE04-F6F1-AF10-F6F0-40369D98189E}"/>
                  </a:ext>
                </a:extLst>
              </p:cNvPr>
              <p:cNvSpPr>
                <a:spLocks noGrp="1"/>
              </p:cNvSpPr>
              <p:nvPr>
                <p:ph idx="1"/>
              </p:nvPr>
            </p:nvSpPr>
            <p:spPr>
              <a:xfrm>
                <a:off x="5595305" y="1825624"/>
                <a:ext cx="6431595" cy="5032375"/>
              </a:xfrm>
            </p:spPr>
            <p:txBody>
              <a:bodyPr>
                <a:normAutofit/>
              </a:bodyPr>
              <a:lstStyle/>
              <a:p>
                <a:r>
                  <a:rPr lang="pt-BR" b="1" i="1" dirty="0">
                    <a:solidFill>
                      <a:srgbClr val="00B050"/>
                    </a:solidFill>
                  </a:rPr>
                  <a:t>D</a:t>
                </a:r>
                <a:r>
                  <a:rPr lang="pt-BR" b="1" i="1" dirty="0">
                    <a:solidFill>
                      <a:srgbClr val="00B050"/>
                    </a:solidFill>
                    <a:effectLst/>
                  </a:rPr>
                  <a:t>epois de aplicar muitas convoluções </a:t>
                </a:r>
                <a:r>
                  <a:rPr lang="pt-BR" b="0" i="0" dirty="0">
                    <a:solidFill>
                      <a:schemeClr val="tx1"/>
                    </a:solidFill>
                    <a:effectLst/>
                  </a:rPr>
                  <a:t>sucessivas, </a:t>
                </a:r>
                <a:r>
                  <a:rPr lang="pt-BR" dirty="0"/>
                  <a:t>as </a:t>
                </a:r>
                <a:r>
                  <a:rPr lang="pt-BR" b="1" i="1" dirty="0">
                    <a:solidFill>
                      <a:srgbClr val="00B050"/>
                    </a:solidFill>
                  </a:rPr>
                  <a:t>imagens </a:t>
                </a:r>
                <a:r>
                  <a:rPr lang="pt-BR" b="1" i="1" dirty="0">
                    <a:solidFill>
                      <a:srgbClr val="00B050"/>
                    </a:solidFill>
                    <a:effectLst/>
                  </a:rPr>
                  <a:t>tendem </a:t>
                </a:r>
                <a:r>
                  <a:rPr lang="pt-BR" b="0" i="0" dirty="0">
                    <a:solidFill>
                      <a:schemeClr val="tx1"/>
                    </a:solidFill>
                    <a:effectLst/>
                  </a:rPr>
                  <a:t>a se </a:t>
                </a:r>
                <a:r>
                  <a:rPr lang="pt-BR" b="1" i="1" dirty="0">
                    <a:solidFill>
                      <a:srgbClr val="00B050"/>
                    </a:solidFill>
                    <a:effectLst/>
                  </a:rPr>
                  <a:t>tornarem</a:t>
                </a:r>
                <a:r>
                  <a:rPr lang="pt-BR" b="0" i="0" dirty="0">
                    <a:solidFill>
                      <a:schemeClr val="tx1"/>
                    </a:solidFill>
                    <a:effectLst/>
                  </a:rPr>
                  <a:t> </a:t>
                </a:r>
                <a:r>
                  <a:rPr lang="pt-BR" b="1" i="1" dirty="0">
                    <a:solidFill>
                      <a:srgbClr val="00B050"/>
                    </a:solidFill>
                    <a:effectLst/>
                  </a:rPr>
                  <a:t>menores</a:t>
                </a:r>
                <a:r>
                  <a:rPr lang="pt-BR" b="0" i="0" dirty="0">
                    <a:solidFill>
                      <a:schemeClr val="tx1"/>
                    </a:solidFill>
                    <a:effectLst/>
                  </a:rPr>
                  <a:t> do que as da entrada.</a:t>
                </a:r>
              </a:p>
              <a:p>
                <a:r>
                  <a:rPr lang="pt-BR" b="0" i="0" dirty="0">
                    <a:solidFill>
                      <a:schemeClr val="tx1"/>
                    </a:solidFill>
                    <a:effectLst/>
                  </a:rPr>
                  <a:t>Se </a:t>
                </a:r>
                <a:r>
                  <a:rPr lang="pt-BR" dirty="0">
                    <a:solidFill>
                      <a:schemeClr val="tx1"/>
                    </a:solidFill>
                  </a:rPr>
                  <a:t>temos uma </a:t>
                </a:r>
                <a:r>
                  <a:rPr lang="pt-BR" b="0" i="0" dirty="0">
                    <a:solidFill>
                      <a:schemeClr val="tx1"/>
                    </a:solidFill>
                    <a:effectLst/>
                  </a:rPr>
                  <a:t>imagem de entrada com </a:t>
                </a:r>
                <a14:m>
                  <m:oMath xmlns:m="http://schemas.openxmlformats.org/officeDocument/2006/math">
                    <m:r>
                      <a:rPr lang="pt-BR" b="0" i="1" smtClean="0">
                        <a:solidFill>
                          <a:schemeClr val="tx1"/>
                        </a:solidFill>
                        <a:effectLst/>
                        <a:latin typeface="Cambria Math" panose="02040503050406030204" pitchFamily="18" charset="0"/>
                      </a:rPr>
                      <m:t>240</m:t>
                    </m:r>
                    <m:r>
                      <a:rPr lang="pt-BR" b="0" i="1" smtClean="0">
                        <a:solidFill>
                          <a:schemeClr val="tx1"/>
                        </a:solidFill>
                        <a:effectLst/>
                        <a:latin typeface="Cambria Math" panose="02040503050406030204" pitchFamily="18" charset="0"/>
                        <a:ea typeface="Cambria Math" panose="02040503050406030204" pitchFamily="18" charset="0"/>
                      </a:rPr>
                      <m:t>×240</m:t>
                    </m:r>
                  </m:oMath>
                </a14:m>
                <a:r>
                  <a:rPr lang="pt-BR" b="0" i="0" dirty="0">
                    <a:solidFill>
                      <a:schemeClr val="tx1"/>
                    </a:solidFill>
                    <a:effectLst/>
                  </a:rPr>
                  <a:t> </a:t>
                </a:r>
                <a:r>
                  <a:rPr lang="pt-BR" b="0" i="1" dirty="0">
                    <a:solidFill>
                      <a:schemeClr val="tx1"/>
                    </a:solidFill>
                    <a:effectLst/>
                  </a:rPr>
                  <a:t>pixels</a:t>
                </a:r>
                <a:r>
                  <a:rPr lang="pt-BR" dirty="0">
                    <a:solidFill>
                      <a:schemeClr val="tx1"/>
                    </a:solidFill>
                  </a:rPr>
                  <a:t>, após </a:t>
                </a:r>
                <a:r>
                  <a:rPr lang="pt-BR" b="0" i="0" dirty="0">
                    <a:solidFill>
                      <a:schemeClr val="tx1"/>
                    </a:solidFill>
                    <a:effectLst/>
                  </a:rPr>
                  <a:t>dez camadas de convolução</a:t>
                </a:r>
                <a:r>
                  <a:rPr lang="pt-BR" dirty="0">
                    <a:solidFill>
                      <a:schemeClr val="tx1"/>
                    </a:solidFill>
                  </a:rPr>
                  <a:t> </a:t>
                </a:r>
                <a14:m>
                  <m:oMath xmlns:m="http://schemas.openxmlformats.org/officeDocument/2006/math">
                    <m:r>
                      <a:rPr lang="pt-BR" b="0" i="0" smtClean="0">
                        <a:solidFill>
                          <a:schemeClr val="tx1"/>
                        </a:solidFill>
                        <a:latin typeface="Cambria Math" panose="02040503050406030204" pitchFamily="18" charset="0"/>
                        <a:ea typeface="Cambria Math" panose="02040503050406030204" pitchFamily="18" charset="0"/>
                      </a:rPr>
                      <m:t>5</m:t>
                    </m:r>
                    <m:r>
                      <a:rPr lang="pt-BR" i="1">
                        <a:solidFill>
                          <a:schemeClr val="tx1"/>
                        </a:solidFill>
                        <a:latin typeface="Cambria Math" panose="02040503050406030204" pitchFamily="18" charset="0"/>
                        <a:ea typeface="Cambria Math" panose="02040503050406030204" pitchFamily="18" charset="0"/>
                      </a:rPr>
                      <m:t>×</m:t>
                    </m:r>
                    <m:r>
                      <a:rPr lang="pt-BR" b="0" i="1" smtClean="0">
                        <a:solidFill>
                          <a:schemeClr val="tx1"/>
                        </a:solidFill>
                        <a:latin typeface="Cambria Math" panose="02040503050406030204" pitchFamily="18" charset="0"/>
                        <a:ea typeface="Cambria Math" panose="02040503050406030204" pitchFamily="18" charset="0"/>
                      </a:rPr>
                      <m:t>5</m:t>
                    </m:r>
                  </m:oMath>
                </a14:m>
                <a:r>
                  <a:rPr lang="pt-BR" b="0" i="0" dirty="0">
                    <a:solidFill>
                      <a:schemeClr val="tx1"/>
                    </a:solidFill>
                    <a:effectLst/>
                  </a:rPr>
                  <a:t> com </a:t>
                </a:r>
                <a:r>
                  <a:rPr lang="pt-BR" b="0" i="1" dirty="0">
                    <a:solidFill>
                      <a:schemeClr val="tx1"/>
                    </a:solidFill>
                    <a:effectLst/>
                  </a:rPr>
                  <a:t>stride</a:t>
                </a:r>
                <a:r>
                  <a:rPr lang="pt-BR" b="0" i="0" dirty="0">
                    <a:solidFill>
                      <a:schemeClr val="tx1"/>
                    </a:solidFill>
                    <a:effectLst/>
                  </a:rPr>
                  <a:t> igual a 1, ela é reduzida para </a:t>
                </a:r>
                <a14:m>
                  <m:oMath xmlns:m="http://schemas.openxmlformats.org/officeDocument/2006/math">
                    <m:r>
                      <a:rPr lang="pt-BR" i="1">
                        <a:solidFill>
                          <a:schemeClr val="tx1"/>
                        </a:solidFill>
                        <a:latin typeface="Cambria Math" panose="02040503050406030204" pitchFamily="18" charset="0"/>
                      </a:rPr>
                      <m:t>2</m:t>
                    </m:r>
                    <m:r>
                      <a:rPr lang="pt-BR" b="0" i="1" smtClean="0">
                        <a:solidFill>
                          <a:schemeClr val="tx1"/>
                        </a:solidFill>
                        <a:latin typeface="Cambria Math" panose="02040503050406030204" pitchFamily="18" charset="0"/>
                      </a:rPr>
                      <m:t>0</m:t>
                    </m:r>
                    <m:r>
                      <a:rPr lang="pt-BR" i="1">
                        <a:solidFill>
                          <a:schemeClr val="tx1"/>
                        </a:solidFill>
                        <a:latin typeface="Cambria Math" panose="02040503050406030204" pitchFamily="18" charset="0"/>
                      </a:rPr>
                      <m:t>0</m:t>
                    </m:r>
                    <m:r>
                      <a:rPr lang="pt-BR" i="1">
                        <a:solidFill>
                          <a:schemeClr val="tx1"/>
                        </a:solidFill>
                        <a:latin typeface="Cambria Math" panose="02040503050406030204" pitchFamily="18" charset="0"/>
                        <a:ea typeface="Cambria Math" panose="02040503050406030204" pitchFamily="18" charset="0"/>
                      </a:rPr>
                      <m:t>×2</m:t>
                    </m:r>
                    <m:r>
                      <a:rPr lang="pt-BR" b="0" i="1" smtClean="0">
                        <a:solidFill>
                          <a:schemeClr val="tx1"/>
                        </a:solidFill>
                        <a:latin typeface="Cambria Math" panose="02040503050406030204" pitchFamily="18" charset="0"/>
                        <a:ea typeface="Cambria Math" panose="02040503050406030204" pitchFamily="18" charset="0"/>
                      </a:rPr>
                      <m:t>0</m:t>
                    </m:r>
                    <m:r>
                      <a:rPr lang="pt-BR" i="1">
                        <a:solidFill>
                          <a:schemeClr val="tx1"/>
                        </a:solidFill>
                        <a:latin typeface="Cambria Math" panose="02040503050406030204" pitchFamily="18" charset="0"/>
                        <a:ea typeface="Cambria Math" panose="02040503050406030204" pitchFamily="18" charset="0"/>
                      </a:rPr>
                      <m:t>0 </m:t>
                    </m:r>
                  </m:oMath>
                </a14:m>
                <a:r>
                  <a:rPr lang="pt-BR" b="0" dirty="0">
                    <a:solidFill>
                      <a:schemeClr val="tx1"/>
                    </a:solidFill>
                    <a:effectLst/>
                  </a:rPr>
                  <a:t>elementos</a:t>
                </a:r>
                <a:r>
                  <a:rPr lang="pt-BR" b="0" i="0" dirty="0">
                    <a:solidFill>
                      <a:schemeClr val="tx1"/>
                    </a:solidFill>
                    <a:effectLst/>
                  </a:rPr>
                  <a:t>. </a:t>
                </a:r>
              </a:p>
              <a:p>
                <a:r>
                  <a:rPr lang="pt-BR" dirty="0"/>
                  <a:t>Isso reduz a imagem em</a:t>
                </a:r>
                <a:r>
                  <a:rPr lang="pt-BR" dirty="0">
                    <a:solidFill>
                      <a:schemeClr val="tx1"/>
                    </a:solidFill>
                  </a:rPr>
                  <a:t> </a:t>
                </a:r>
                <a14:m>
                  <m:oMath xmlns:m="http://schemas.openxmlformats.org/officeDocument/2006/math">
                    <m:r>
                      <a:rPr lang="pt-BR" i="1" smtClean="0">
                        <a:solidFill>
                          <a:schemeClr val="tx1"/>
                        </a:solidFill>
                        <a:latin typeface="Cambria Math" panose="02040503050406030204" pitchFamily="18" charset="0"/>
                        <a:ea typeface="Cambria Math" panose="02040503050406030204" pitchFamily="18" charset="0"/>
                      </a:rPr>
                      <m:t>≈</m:t>
                    </m:r>
                  </m:oMath>
                </a14:m>
                <a:r>
                  <a:rPr lang="pt-BR" dirty="0">
                    <a:solidFill>
                      <a:schemeClr val="tx1"/>
                    </a:solidFill>
                  </a:rPr>
                  <a:t>17%</a:t>
                </a:r>
                <a:r>
                  <a:rPr lang="pt-BR" b="0" i="0" dirty="0">
                    <a:solidFill>
                      <a:schemeClr val="tx1"/>
                    </a:solidFill>
                    <a:effectLst/>
                  </a:rPr>
                  <a:t>, e consequentemente, faz com que qualquer </a:t>
                </a:r>
                <a:r>
                  <a:rPr lang="pt-BR" b="1" i="1" dirty="0">
                    <a:solidFill>
                      <a:srgbClr val="00B050"/>
                    </a:solidFill>
                    <a:effectLst/>
                  </a:rPr>
                  <a:t>informação importante nas bordas da imagem ou do mapa </a:t>
                </a:r>
                <a:r>
                  <a:rPr lang="pt-BR" b="1" i="1" dirty="0">
                    <a:solidFill>
                      <a:srgbClr val="00B050"/>
                    </a:solidFill>
                  </a:rPr>
                  <a:t>de características</a:t>
                </a:r>
                <a:r>
                  <a:rPr lang="pt-BR" b="1" i="1" dirty="0">
                    <a:solidFill>
                      <a:srgbClr val="00B050"/>
                    </a:solidFill>
                    <a:effectLst/>
                  </a:rPr>
                  <a:t> desapareça</a:t>
                </a:r>
                <a:r>
                  <a:rPr lang="pt-BR" b="0" i="0" dirty="0">
                    <a:solidFill>
                      <a:schemeClr val="tx1"/>
                    </a:solidFill>
                    <a:effectLst/>
                  </a:rPr>
                  <a:t>. </a:t>
                </a:r>
              </a:p>
            </p:txBody>
          </p:sp>
        </mc:Choice>
        <mc:Fallback xmlns="">
          <p:sp>
            <p:nvSpPr>
              <p:cNvPr id="3" name="Espaço Reservado para Conteúdo 2">
                <a:extLst>
                  <a:ext uri="{FF2B5EF4-FFF2-40B4-BE49-F238E27FC236}">
                    <a16:creationId xmlns:a16="http://schemas.microsoft.com/office/drawing/2014/main" id="{C9B1FE04-F6F1-AF10-F6F0-40369D98189E}"/>
                  </a:ext>
                </a:extLst>
              </p:cNvPr>
              <p:cNvSpPr>
                <a:spLocks noGrp="1" noRot="1" noChangeAspect="1" noMove="1" noResize="1" noEditPoints="1" noAdjustHandles="1" noChangeArrowheads="1" noChangeShapeType="1" noTextEdit="1"/>
              </p:cNvSpPr>
              <p:nvPr>
                <p:ph idx="1"/>
              </p:nvPr>
            </p:nvSpPr>
            <p:spPr>
              <a:xfrm>
                <a:off x="5595305" y="1825624"/>
                <a:ext cx="6431595" cy="5032375"/>
              </a:xfrm>
              <a:blipFill>
                <a:blip r:embed="rId3"/>
                <a:stretch>
                  <a:fillRect l="-1706" t="-1937" r="-2654" b="-18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D8C13C4-DEDC-91BC-3795-46F3A6A87D3C}"/>
                  </a:ext>
                </a:extLst>
              </p:cNvPr>
              <p:cNvSpPr txBox="1"/>
              <p:nvPr/>
            </p:nvSpPr>
            <p:spPr>
              <a:xfrm>
                <a:off x="762286" y="4458653"/>
                <a:ext cx="4771204" cy="20697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𝑛</m:t>
                          </m:r>
                        </m:e>
                        <m:sub>
                          <m:r>
                            <a:rPr lang="pt-BR" sz="2000" b="0" i="1" smtClean="0">
                              <a:latin typeface="Cambria Math" panose="02040503050406030204" pitchFamily="18" charset="0"/>
                            </a:rPr>
                            <m:t>𝑜𝑢𝑡</m:t>
                          </m:r>
                        </m:sub>
                      </m:sSub>
                      <m:r>
                        <a:rPr lang="pt-BR" sz="2000" b="0" i="1" smtClean="0">
                          <a:latin typeface="Cambria Math" panose="02040503050406030204" pitchFamily="18" charset="0"/>
                        </a:rPr>
                        <m:t>=</m:t>
                      </m:r>
                      <m:d>
                        <m:dPr>
                          <m:begChr m:val="⌊"/>
                          <m:endChr m:val="⌋"/>
                          <m:ctrlPr>
                            <a:rPr lang="pt-BR" sz="2000" i="1" smtClean="0">
                              <a:latin typeface="Cambria Math" panose="02040503050406030204" pitchFamily="18" charset="0"/>
                            </a:rPr>
                          </m:ctrlPr>
                        </m:dPr>
                        <m:e>
                          <m:f>
                            <m:fPr>
                              <m:ctrlPr>
                                <a:rPr lang="pt-BR" sz="2000" i="1" smtClean="0">
                                  <a:latin typeface="Cambria Math" panose="02040503050406030204" pitchFamily="18" charset="0"/>
                                </a:rPr>
                              </m:ctrlPr>
                            </m:fPr>
                            <m:num>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𝑛</m:t>
                                  </m:r>
                                </m:e>
                                <m:sub>
                                  <m:r>
                                    <a:rPr lang="pt-BR" sz="2000" b="0" i="1" smtClean="0">
                                      <a:latin typeface="Cambria Math" panose="02040503050406030204" pitchFamily="18" charset="0"/>
                                    </a:rPr>
                                    <m:t>𝑖𝑛</m:t>
                                  </m:r>
                                </m:sub>
                              </m:sSub>
                              <m:r>
                                <a:rPr lang="pt-BR" sz="2000" b="0" i="1" smtClean="0">
                                  <a:latin typeface="Cambria Math" panose="02040503050406030204" pitchFamily="18" charset="0"/>
                                </a:rPr>
                                <m:t>+2</m:t>
                              </m:r>
                              <m:r>
                                <a:rPr lang="pt-BR" sz="2000" b="0" i="1" smtClean="0">
                                  <a:latin typeface="Cambria Math" panose="02040503050406030204" pitchFamily="18" charset="0"/>
                                </a:rPr>
                                <m:t>𝑝</m:t>
                              </m:r>
                              <m:r>
                                <a:rPr lang="pt-BR" sz="2000" b="0" i="1" smtClean="0">
                                  <a:latin typeface="Cambria Math" panose="02040503050406030204" pitchFamily="18" charset="0"/>
                                </a:rPr>
                                <m:t>−</m:t>
                              </m:r>
                              <m:r>
                                <a:rPr lang="pt-BR" sz="2000" b="0" i="1" smtClean="0">
                                  <a:latin typeface="Cambria Math" panose="02040503050406030204" pitchFamily="18" charset="0"/>
                                </a:rPr>
                                <m:t>𝑘</m:t>
                              </m:r>
                            </m:num>
                            <m:den>
                              <m:r>
                                <a:rPr lang="pt-BR" sz="2000" b="0" i="1" smtClean="0">
                                  <a:latin typeface="Cambria Math" panose="02040503050406030204" pitchFamily="18" charset="0"/>
                                </a:rPr>
                                <m:t>𝑠</m:t>
                              </m:r>
                            </m:den>
                          </m:f>
                        </m:e>
                      </m:d>
                      <m:r>
                        <a:rPr lang="pt-BR" sz="2000" b="0" i="1" smtClean="0">
                          <a:latin typeface="Cambria Math" panose="02040503050406030204" pitchFamily="18" charset="0"/>
                        </a:rPr>
                        <m:t>+1</m:t>
                      </m:r>
                    </m:oMath>
                  </m:oMathPara>
                </a14:m>
                <a:endParaRPr lang="pt-BR" sz="2000" dirty="0"/>
              </a:p>
              <a:p>
                <a14:m>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𝑛</m:t>
                        </m:r>
                      </m:e>
                      <m:sub>
                        <m:r>
                          <a:rPr lang="pt-BR" sz="1400" b="0" i="1" smtClean="0">
                            <a:latin typeface="Cambria Math" panose="02040503050406030204" pitchFamily="18" charset="0"/>
                          </a:rPr>
                          <m:t>𝑜𝑢𝑡</m:t>
                        </m:r>
                      </m:sub>
                    </m:sSub>
                    <m:r>
                      <a:rPr lang="pt-BR" sz="1400" b="0" i="1" smtClean="0">
                        <a:latin typeface="Cambria Math" panose="02040503050406030204" pitchFamily="18" charset="0"/>
                      </a:rPr>
                      <m:t> </m:t>
                    </m:r>
                  </m:oMath>
                </a14:m>
                <a:r>
                  <a:rPr lang="pt-BR" sz="1400" dirty="0"/>
                  <a:t>: dimensão da saída</a:t>
                </a:r>
              </a:p>
              <a:p>
                <a14:m>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𝑛</m:t>
                        </m:r>
                      </m:e>
                      <m:sub>
                        <m:r>
                          <a:rPr lang="pt-BR" sz="1400" b="0" i="1" smtClean="0">
                            <a:latin typeface="Cambria Math" panose="02040503050406030204" pitchFamily="18" charset="0"/>
                          </a:rPr>
                          <m:t>𝑖𝑛</m:t>
                        </m:r>
                      </m:sub>
                    </m:sSub>
                    <m:r>
                      <a:rPr lang="pt-BR" sz="1400" b="0" i="1" smtClean="0">
                        <a:latin typeface="Cambria Math" panose="02040503050406030204" pitchFamily="18" charset="0"/>
                      </a:rPr>
                      <m:t> </m:t>
                    </m:r>
                  </m:oMath>
                </a14:m>
                <a:r>
                  <a:rPr lang="pt-BR" sz="1400" dirty="0"/>
                  <a:t>: dimensão da entrada</a:t>
                </a:r>
              </a:p>
              <a:p>
                <a14:m>
                  <m:oMath xmlns:m="http://schemas.openxmlformats.org/officeDocument/2006/math">
                    <m:r>
                      <a:rPr lang="pt-BR" sz="1400" b="0" i="1" smtClean="0">
                        <a:latin typeface="Cambria Math" panose="02040503050406030204" pitchFamily="18" charset="0"/>
                      </a:rPr>
                      <m:t>𝑘</m:t>
                    </m:r>
                    <m:r>
                      <a:rPr lang="pt-BR" sz="1400" b="0" i="1" smtClean="0">
                        <a:latin typeface="Cambria Math" panose="02040503050406030204" pitchFamily="18" charset="0"/>
                      </a:rPr>
                      <m:t> </m:t>
                    </m:r>
                  </m:oMath>
                </a14:m>
                <a:r>
                  <a:rPr lang="pt-BR" sz="1400" dirty="0"/>
                  <a:t>: dimensão do kernel</a:t>
                </a:r>
              </a:p>
              <a:p>
                <a14:m>
                  <m:oMath xmlns:m="http://schemas.openxmlformats.org/officeDocument/2006/math">
                    <m:r>
                      <a:rPr lang="pt-BR" sz="1400" b="0" i="1" smtClean="0">
                        <a:latin typeface="Cambria Math" panose="02040503050406030204" pitchFamily="18" charset="0"/>
                      </a:rPr>
                      <m:t>𝑝</m:t>
                    </m:r>
                    <m:r>
                      <a:rPr lang="pt-BR" sz="1400" b="0" i="1" smtClean="0">
                        <a:latin typeface="Cambria Math" panose="02040503050406030204" pitchFamily="18" charset="0"/>
                      </a:rPr>
                      <m:t> </m:t>
                    </m:r>
                  </m:oMath>
                </a14:m>
                <a:r>
                  <a:rPr lang="pt-BR" sz="1400" dirty="0"/>
                  <a:t>: quantidade camadas de </a:t>
                </a:r>
                <a:r>
                  <a:rPr lang="pt-BR" sz="1400" i="1" dirty="0"/>
                  <a:t>padding</a:t>
                </a:r>
              </a:p>
              <a:p>
                <a14:m>
                  <m:oMath xmlns:m="http://schemas.openxmlformats.org/officeDocument/2006/math">
                    <m:r>
                      <a:rPr lang="pt-BR" sz="1400" b="0" i="1" smtClean="0">
                        <a:latin typeface="Cambria Math" panose="02040503050406030204" pitchFamily="18" charset="0"/>
                      </a:rPr>
                      <m:t>𝑠</m:t>
                    </m:r>
                    <m:r>
                      <a:rPr lang="pt-BR" sz="1400" b="0" i="1" smtClean="0">
                        <a:latin typeface="Cambria Math" panose="02040503050406030204" pitchFamily="18" charset="0"/>
                      </a:rPr>
                      <m:t> </m:t>
                    </m:r>
                  </m:oMath>
                </a14:m>
                <a:r>
                  <a:rPr lang="pt-BR" sz="1400" dirty="0"/>
                  <a:t>: tamanho do </a:t>
                </a:r>
                <a:r>
                  <a:rPr lang="pt-BR" sz="1400" i="1" dirty="0"/>
                  <a:t>stride</a:t>
                </a:r>
                <a:endParaRPr lang="pt-BR" sz="1400" dirty="0"/>
              </a:p>
              <a:p>
                <a14:m>
                  <m:oMath xmlns:m="http://schemas.openxmlformats.org/officeDocument/2006/math">
                    <m:d>
                      <m:dPr>
                        <m:begChr m:val="⌊"/>
                        <m:endChr m:val="⌋"/>
                        <m:ctrlPr>
                          <a:rPr lang="pt-BR" sz="1400" i="1" smtClean="0">
                            <a:solidFill>
                              <a:schemeClr val="tx1"/>
                            </a:solidFill>
                            <a:latin typeface="Cambria Math" panose="02040503050406030204" pitchFamily="18" charset="0"/>
                          </a:rPr>
                        </m:ctrlPr>
                      </m:dPr>
                      <m:e>
                        <m:r>
                          <a:rPr lang="pt-BR" sz="1400" b="0" i="1" smtClean="0">
                            <a:solidFill>
                              <a:schemeClr val="tx1"/>
                            </a:solidFill>
                            <a:latin typeface="Cambria Math" panose="02040503050406030204" pitchFamily="18" charset="0"/>
                          </a:rPr>
                          <m:t>𝑥</m:t>
                        </m:r>
                      </m:e>
                    </m:d>
                  </m:oMath>
                </a14:m>
                <a:r>
                  <a:rPr lang="pt-BR" sz="1400" i="1" dirty="0">
                    <a:solidFill>
                      <a:schemeClr val="tx1"/>
                    </a:solidFill>
                  </a:rPr>
                  <a:t> </a:t>
                </a:r>
                <a:r>
                  <a:rPr lang="pt-BR" sz="1400" dirty="0">
                    <a:solidFill>
                      <a:schemeClr val="tx1"/>
                    </a:solidFill>
                  </a:rPr>
                  <a:t>:</a:t>
                </a:r>
                <a:r>
                  <a:rPr lang="pt-BR" sz="1400" i="1" dirty="0">
                    <a:solidFill>
                      <a:schemeClr val="tx1"/>
                    </a:solidFill>
                  </a:rPr>
                  <a:t> </a:t>
                </a:r>
                <a:r>
                  <a:rPr lang="pt-BR" sz="1400" dirty="0">
                    <a:solidFill>
                      <a:schemeClr val="tx1"/>
                    </a:solidFill>
                  </a:rPr>
                  <a:t>função piso retorna o maior inteiro menor ou igual a </a:t>
                </a:r>
                <a14:m>
                  <m:oMath xmlns:m="http://schemas.openxmlformats.org/officeDocument/2006/math">
                    <m:r>
                      <a:rPr lang="pt-BR" sz="1400" i="1">
                        <a:solidFill>
                          <a:schemeClr val="tx1"/>
                        </a:solidFill>
                        <a:latin typeface="Cambria Math" panose="02040503050406030204" pitchFamily="18" charset="0"/>
                      </a:rPr>
                      <m:t>𝑥</m:t>
                    </m:r>
                  </m:oMath>
                </a14:m>
                <a:r>
                  <a:rPr lang="pt-BR" sz="1400" dirty="0">
                    <a:solidFill>
                      <a:schemeClr val="tx1"/>
                    </a:solidFill>
                  </a:rPr>
                  <a:t>.</a:t>
                </a:r>
              </a:p>
            </p:txBody>
          </p:sp>
        </mc:Choice>
        <mc:Fallback xmlns="">
          <p:sp>
            <p:nvSpPr>
              <p:cNvPr id="4" name="CaixaDeTexto 3">
                <a:extLst>
                  <a:ext uri="{FF2B5EF4-FFF2-40B4-BE49-F238E27FC236}">
                    <a16:creationId xmlns:a16="http://schemas.microsoft.com/office/drawing/2014/main" id="{2D8C13C4-DEDC-91BC-3795-46F3A6A87D3C}"/>
                  </a:ext>
                </a:extLst>
              </p:cNvPr>
              <p:cNvSpPr txBox="1">
                <a:spLocks noRot="1" noChangeAspect="1" noMove="1" noResize="1" noEditPoints="1" noAdjustHandles="1" noChangeArrowheads="1" noChangeShapeType="1" noTextEdit="1"/>
              </p:cNvSpPr>
              <p:nvPr/>
            </p:nvSpPr>
            <p:spPr>
              <a:xfrm>
                <a:off x="762286" y="4458653"/>
                <a:ext cx="4771204" cy="2069797"/>
              </a:xfrm>
              <a:prstGeom prst="rect">
                <a:avLst/>
              </a:prstGeom>
              <a:blipFill>
                <a:blip r:embed="rId4"/>
                <a:stretch>
                  <a:fillRect b="-2353"/>
                </a:stretch>
              </a:blipFill>
            </p:spPr>
            <p:txBody>
              <a:bodyPr/>
              <a:lstStyle/>
              <a:p>
                <a:r>
                  <a:rPr lang="pt-BR">
                    <a:noFill/>
                  </a:rPr>
                  <a:t> </a:t>
                </a:r>
              </a:p>
            </p:txBody>
          </p:sp>
        </mc:Fallback>
      </mc:AlternateContent>
      <p:graphicFrame>
        <p:nvGraphicFramePr>
          <p:cNvPr id="5" name="Tabela 4">
            <a:extLst>
              <a:ext uri="{FF2B5EF4-FFF2-40B4-BE49-F238E27FC236}">
                <a16:creationId xmlns:a16="http://schemas.microsoft.com/office/drawing/2014/main" id="{AE6D50D0-AD5D-D694-4CFA-F8C0DAAC5EA8}"/>
              </a:ext>
            </a:extLst>
          </p:cNvPr>
          <p:cNvGraphicFramePr>
            <a:graphicFrameLocks/>
          </p:cNvGraphicFramePr>
          <p:nvPr>
            <p:extLst>
              <p:ext uri="{D42A27DB-BD31-4B8C-83A1-F6EECF244321}">
                <p14:modId xmlns:p14="http://schemas.microsoft.com/office/powerpoint/2010/main" val="505551091"/>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7704462"/>
                  </a:ext>
                </a:extLst>
              </a:tr>
            </a:tbl>
          </a:graphicData>
        </a:graphic>
      </p:graphicFrame>
      <p:graphicFrame>
        <p:nvGraphicFramePr>
          <p:cNvPr id="6" name="Tabela 4">
            <a:extLst>
              <a:ext uri="{FF2B5EF4-FFF2-40B4-BE49-F238E27FC236}">
                <a16:creationId xmlns:a16="http://schemas.microsoft.com/office/drawing/2014/main" id="{FF7B0AED-4297-5F0D-1915-6DABA0D05C70}"/>
              </a:ext>
            </a:extLst>
          </p:cNvPr>
          <p:cNvGraphicFramePr>
            <a:graphicFrameLocks/>
          </p:cNvGraphicFramePr>
          <p:nvPr>
            <p:extLst>
              <p:ext uri="{D42A27DB-BD31-4B8C-83A1-F6EECF244321}">
                <p14:modId xmlns:p14="http://schemas.microsoft.com/office/powerpoint/2010/main" val="496976517"/>
              </p:ext>
            </p:extLst>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528D9D4E-AB58-5A0F-04BD-A9CFB1831F44}"/>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7" name="CaixaDeTexto 6">
                <a:extLst>
                  <a:ext uri="{FF2B5EF4-FFF2-40B4-BE49-F238E27FC236}">
                    <a16:creationId xmlns:a16="http://schemas.microsoft.com/office/drawing/2014/main" id="{528D9D4E-AB58-5A0F-04BD-A9CFB1831F44}"/>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3744E9DB-089F-7808-5191-D38F09F6D621}"/>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8" name="CaixaDeTexto 7">
                <a:extLst>
                  <a:ext uri="{FF2B5EF4-FFF2-40B4-BE49-F238E27FC236}">
                    <a16:creationId xmlns:a16="http://schemas.microsoft.com/office/drawing/2014/main" id="{3744E9DB-089F-7808-5191-D38F09F6D621}"/>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6"/>
                <a:stretch>
                  <a:fillRect/>
                </a:stretch>
              </a:blipFill>
            </p:spPr>
            <p:txBody>
              <a:bodyPr/>
              <a:lstStyle/>
              <a:p>
                <a:r>
                  <a:rPr lang="pt-BR">
                    <a:noFill/>
                  </a:rPr>
                  <a:t> </a:t>
                </a:r>
              </a:p>
            </p:txBody>
          </p:sp>
        </mc:Fallback>
      </mc:AlternateContent>
      <p:graphicFrame>
        <p:nvGraphicFramePr>
          <p:cNvPr id="10" name="Tabela 4">
            <a:extLst>
              <a:ext uri="{FF2B5EF4-FFF2-40B4-BE49-F238E27FC236}">
                <a16:creationId xmlns:a16="http://schemas.microsoft.com/office/drawing/2014/main" id="{6F944977-B700-575F-4A2C-3200014DFAF1}"/>
              </a:ext>
            </a:extLst>
          </p:cNvPr>
          <p:cNvGraphicFramePr>
            <a:graphicFrameLocks/>
          </p:cNvGraphicFramePr>
          <p:nvPr>
            <p:extLst>
              <p:ext uri="{D42A27DB-BD31-4B8C-83A1-F6EECF244321}">
                <p14:modId xmlns:p14="http://schemas.microsoft.com/office/powerpoint/2010/main" val="1469439969"/>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sp>
        <p:nvSpPr>
          <p:cNvPr id="11" name="CaixaDeTexto 10">
            <a:extLst>
              <a:ext uri="{FF2B5EF4-FFF2-40B4-BE49-F238E27FC236}">
                <a16:creationId xmlns:a16="http://schemas.microsoft.com/office/drawing/2014/main" id="{BA271B14-00B8-A39B-0427-D097E75001F8}"/>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2" name="CaixaDeTexto 11">
            <a:extLst>
              <a:ext uri="{FF2B5EF4-FFF2-40B4-BE49-F238E27FC236}">
                <a16:creationId xmlns:a16="http://schemas.microsoft.com/office/drawing/2014/main" id="{7B8B8CA8-61E4-C9CA-6A4D-466E8231B771}"/>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3" name="CaixaDeTexto 12">
            <a:extLst>
              <a:ext uri="{FF2B5EF4-FFF2-40B4-BE49-F238E27FC236}">
                <a16:creationId xmlns:a16="http://schemas.microsoft.com/office/drawing/2014/main" id="{08F6AF5F-F6FE-1F04-3AE2-CFD130F56D12}"/>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4ED1B6B-ADDA-0555-0D3C-655F9BE099D0}"/>
                  </a:ext>
                </a:extLst>
              </p:cNvPr>
              <p:cNvSpPr txBox="1"/>
              <p:nvPr/>
            </p:nvSpPr>
            <p:spPr>
              <a:xfrm>
                <a:off x="863735" y="3715612"/>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m:t>
                      </m:r>
                    </m:oMath>
                  </m:oMathPara>
                </a14:m>
                <a:endParaRPr lang="pt-BR" dirty="0"/>
              </a:p>
            </p:txBody>
          </p:sp>
        </mc:Choice>
        <mc:Fallback xmlns="">
          <p:sp>
            <p:nvSpPr>
              <p:cNvPr id="14" name="CaixaDeTexto 13">
                <a:extLst>
                  <a:ext uri="{FF2B5EF4-FFF2-40B4-BE49-F238E27FC236}">
                    <a16:creationId xmlns:a16="http://schemas.microsoft.com/office/drawing/2014/main" id="{C4ED1B6B-ADDA-0555-0D3C-655F9BE099D0}"/>
                  </a:ext>
                </a:extLst>
              </p:cNvPr>
              <p:cNvSpPr txBox="1">
                <a:spLocks noRot="1" noChangeAspect="1" noMove="1" noResize="1" noEditPoints="1" noAdjustHandles="1" noChangeArrowheads="1" noChangeShapeType="1" noTextEdit="1"/>
              </p:cNvSpPr>
              <p:nvPr/>
            </p:nvSpPr>
            <p:spPr>
              <a:xfrm>
                <a:off x="863735" y="3715612"/>
                <a:ext cx="1243014" cy="36933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E6EFF395-28CF-5ECC-8A5B-88979EEE5E69}"/>
                  </a:ext>
                </a:extLst>
              </p:cNvPr>
              <p:cNvSpPr txBox="1"/>
              <p:nvPr/>
            </p:nvSpPr>
            <p:spPr>
              <a:xfrm>
                <a:off x="2590278" y="3535559"/>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15" name="CaixaDeTexto 14">
                <a:extLst>
                  <a:ext uri="{FF2B5EF4-FFF2-40B4-BE49-F238E27FC236}">
                    <a16:creationId xmlns:a16="http://schemas.microsoft.com/office/drawing/2014/main" id="{E6EFF395-28CF-5ECC-8A5B-88979EEE5E69}"/>
                  </a:ext>
                </a:extLst>
              </p:cNvPr>
              <p:cNvSpPr txBox="1">
                <a:spLocks noRot="1" noChangeAspect="1" noMove="1" noResize="1" noEditPoints="1" noAdjustHandles="1" noChangeArrowheads="1" noChangeShapeType="1" noTextEdit="1"/>
              </p:cNvSpPr>
              <p:nvPr/>
            </p:nvSpPr>
            <p:spPr>
              <a:xfrm>
                <a:off x="2590278" y="3535559"/>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2C10FA52-A477-AC9D-2463-3ABFBFC9F7F3}"/>
                  </a:ext>
                </a:extLst>
              </p:cNvPr>
              <p:cNvSpPr txBox="1"/>
              <p:nvPr/>
            </p:nvSpPr>
            <p:spPr>
              <a:xfrm>
                <a:off x="4134366" y="3534310"/>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16" name="CaixaDeTexto 15">
                <a:extLst>
                  <a:ext uri="{FF2B5EF4-FFF2-40B4-BE49-F238E27FC236}">
                    <a16:creationId xmlns:a16="http://schemas.microsoft.com/office/drawing/2014/main" id="{2C10FA52-A477-AC9D-2463-3ABFBFC9F7F3}"/>
                  </a:ext>
                </a:extLst>
              </p:cNvPr>
              <p:cNvSpPr txBox="1">
                <a:spLocks noRot="1" noChangeAspect="1" noMove="1" noResize="1" noEditPoints="1" noAdjustHandles="1" noChangeArrowheads="1" noChangeShapeType="1" noTextEdit="1"/>
              </p:cNvSpPr>
              <p:nvPr/>
            </p:nvSpPr>
            <p:spPr>
              <a:xfrm>
                <a:off x="4134366" y="3534310"/>
                <a:ext cx="1243014" cy="369332"/>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35034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982808-ADC1-D99A-5EBB-CF8814C45545}"/>
              </a:ext>
            </a:extLst>
          </p:cNvPr>
          <p:cNvSpPr>
            <a:spLocks noGrp="1"/>
          </p:cNvSpPr>
          <p:nvPr>
            <p:ph type="title"/>
          </p:nvPr>
        </p:nvSpPr>
        <p:spPr/>
        <p:txBody>
          <a:bodyPr/>
          <a:lstStyle/>
          <a:p>
            <a:r>
              <a:rPr lang="pt-BR" i="1" dirty="0"/>
              <a:t>Padding</a:t>
            </a:r>
            <a:r>
              <a:rPr lang="pt-BR" dirty="0"/>
              <a:t> ou preenchimento</a:t>
            </a:r>
          </a:p>
        </p:txBody>
      </p:sp>
      <p:sp>
        <p:nvSpPr>
          <p:cNvPr id="3" name="Espaço Reservado para Conteúdo 2">
            <a:extLst>
              <a:ext uri="{FF2B5EF4-FFF2-40B4-BE49-F238E27FC236}">
                <a16:creationId xmlns:a16="http://schemas.microsoft.com/office/drawing/2014/main" id="{C9B1FE04-F6F1-AF10-F6F0-40369D98189E}"/>
              </a:ext>
            </a:extLst>
          </p:cNvPr>
          <p:cNvSpPr>
            <a:spLocks noGrp="1"/>
          </p:cNvSpPr>
          <p:nvPr>
            <p:ph idx="1"/>
          </p:nvPr>
        </p:nvSpPr>
        <p:spPr>
          <a:xfrm>
            <a:off x="5986020" y="1825624"/>
            <a:ext cx="6040879" cy="5032375"/>
          </a:xfrm>
        </p:spPr>
        <p:txBody>
          <a:bodyPr>
            <a:normAutofit/>
          </a:bodyPr>
          <a:lstStyle/>
          <a:p>
            <a:r>
              <a:rPr lang="pt-BR" b="1" i="1" dirty="0">
                <a:solidFill>
                  <a:srgbClr val="00B050"/>
                </a:solidFill>
                <a:effectLst/>
              </a:rPr>
              <a:t>Pixels de preenchimento são adicionados ao redor da borda da imagem de entrada ou do mapa de características</a:t>
            </a:r>
            <a:r>
              <a:rPr lang="pt-BR" b="0" i="0" dirty="0">
                <a:effectLst/>
              </a:rPr>
              <a:t>, aumentando assim seu tamanho efetivo.</a:t>
            </a:r>
          </a:p>
          <a:p>
            <a:r>
              <a:rPr lang="pt-BR" b="0" i="0" dirty="0">
                <a:effectLst/>
              </a:rPr>
              <a:t>Existem muitas técnicas de preenchimento, mas a abordagem mais comumente usada é o </a:t>
            </a:r>
            <a:r>
              <a:rPr lang="pt-BR" b="1" i="1" dirty="0">
                <a:solidFill>
                  <a:srgbClr val="00B050"/>
                </a:solidFill>
                <a:effectLst/>
              </a:rPr>
              <a:t>preenchimento com zero </a:t>
            </a:r>
            <a:r>
              <a:rPr lang="pt-BR" b="0" i="0" dirty="0">
                <a:effectLst/>
              </a:rPr>
              <a:t>devido ao seu </a:t>
            </a:r>
            <a:r>
              <a:rPr lang="pt-BR" b="1" i="1" dirty="0">
                <a:solidFill>
                  <a:srgbClr val="00B050"/>
                </a:solidFill>
                <a:effectLst/>
              </a:rPr>
              <a:t>desempenho</a:t>
            </a:r>
            <a:r>
              <a:rPr lang="pt-BR" b="0" i="0" dirty="0">
                <a:effectLst/>
              </a:rPr>
              <a:t>, </a:t>
            </a:r>
            <a:r>
              <a:rPr lang="pt-BR" b="1" i="1" dirty="0">
                <a:solidFill>
                  <a:srgbClr val="00B050"/>
                </a:solidFill>
                <a:effectLst/>
              </a:rPr>
              <a:t>simplicidade</a:t>
            </a:r>
            <a:r>
              <a:rPr lang="pt-BR" b="0" i="0" dirty="0">
                <a:effectLst/>
              </a:rPr>
              <a:t> e </a:t>
            </a:r>
            <a:r>
              <a:rPr lang="pt-BR" b="1" i="1" dirty="0">
                <a:solidFill>
                  <a:srgbClr val="00B050"/>
                </a:solidFill>
                <a:effectLst/>
              </a:rPr>
              <a:t>eficiência computacional</a:t>
            </a:r>
            <a:r>
              <a:rPr lang="pt-BR" b="0" i="0" dirty="0">
                <a:effectLst/>
              </a:rPr>
              <a:t>.</a:t>
            </a:r>
          </a:p>
        </p:txBody>
      </p:sp>
      <p:pic>
        <p:nvPicPr>
          <p:cNvPr id="8" name="Imagem 7">
            <a:extLst>
              <a:ext uri="{FF2B5EF4-FFF2-40B4-BE49-F238E27FC236}">
                <a16:creationId xmlns:a16="http://schemas.microsoft.com/office/drawing/2014/main" id="{EAB74EFF-E455-33C2-AFC2-73AA721432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599" y="2578688"/>
            <a:ext cx="4630234" cy="2926108"/>
          </a:xfrm>
          <a:prstGeom prst="rect">
            <a:avLst/>
          </a:prstGeom>
        </p:spPr>
      </p:pic>
    </p:spTree>
    <p:extLst>
      <p:ext uri="{BB962C8B-B14F-4D97-AF65-F5344CB8AC3E}">
        <p14:creationId xmlns:p14="http://schemas.microsoft.com/office/powerpoint/2010/main" val="2337625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Padrões globais</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5845996" y="1690688"/>
            <a:ext cx="6167328" cy="5167311"/>
          </a:xfrm>
        </p:spPr>
        <p:txBody>
          <a:bodyPr>
            <a:normAutofit/>
          </a:bodyPr>
          <a:lstStyle/>
          <a:p>
            <a:r>
              <a:rPr lang="pt-BR" dirty="0" err="1"/>
              <a:t>DNNs</a:t>
            </a:r>
            <a:r>
              <a:rPr lang="pt-BR" dirty="0"/>
              <a:t> </a:t>
            </a:r>
            <a:r>
              <a:rPr lang="pt-BR" b="1" i="1" dirty="0">
                <a:solidFill>
                  <a:srgbClr val="7030A0"/>
                </a:solidFill>
              </a:rPr>
              <a:t>não levam em consideração a estrutura espacial dos dados</a:t>
            </a:r>
            <a:r>
              <a:rPr lang="pt-BR" dirty="0"/>
              <a:t>.</a:t>
            </a:r>
          </a:p>
          <a:p>
            <a:r>
              <a:rPr lang="pt-BR" dirty="0"/>
              <a:t>Elas </a:t>
            </a:r>
            <a:r>
              <a:rPr lang="pt-BR" b="1" i="1" dirty="0">
                <a:solidFill>
                  <a:srgbClr val="00B050"/>
                </a:solidFill>
              </a:rPr>
              <a:t>tratam</a:t>
            </a:r>
            <a:r>
              <a:rPr lang="pt-BR" dirty="0"/>
              <a:t> </a:t>
            </a:r>
            <a:r>
              <a:rPr lang="pt-BR" b="1" i="1" dirty="0">
                <a:solidFill>
                  <a:srgbClr val="00B050"/>
                </a:solidFill>
              </a:rPr>
              <a:t>pixels de entrada distantes</a:t>
            </a:r>
            <a:r>
              <a:rPr lang="pt-BR" dirty="0"/>
              <a:t> uns dos outros </a:t>
            </a:r>
            <a:r>
              <a:rPr lang="pt-BR" b="1" i="1" dirty="0">
                <a:solidFill>
                  <a:srgbClr val="00B050"/>
                </a:solidFill>
              </a:rPr>
              <a:t>da mesma forma que pixels próximos</a:t>
            </a:r>
            <a:r>
              <a:rPr lang="pt-BR" dirty="0"/>
              <a:t>.</a:t>
            </a:r>
          </a:p>
          <a:p>
            <a:r>
              <a:rPr lang="pt-BR" dirty="0"/>
              <a:t>Por exemplo, se embaralharmos os </a:t>
            </a:r>
            <a:r>
              <a:rPr lang="pt-BR" i="1" dirty="0"/>
              <a:t>pixels</a:t>
            </a:r>
            <a:r>
              <a:rPr lang="pt-BR" dirty="0"/>
              <a:t> das imagens de entrada de uma DNN treinada para classificar imagens de gatos e cachorros, ela ainda identificará os animais, mesmo as imagens não mais fazendo sentido visual algum.</a:t>
            </a:r>
          </a:p>
        </p:txBody>
      </p:sp>
      <p:pic>
        <p:nvPicPr>
          <p:cNvPr id="1032" name="Picture 8" descr="Cat Sounds:Amazon.com.br:Appstore for Android">
            <a:extLst>
              <a:ext uri="{FF2B5EF4-FFF2-40B4-BE49-F238E27FC236}">
                <a16:creationId xmlns:a16="http://schemas.microsoft.com/office/drawing/2014/main" id="{A7970926-2B3A-AEDE-AC8B-A2A98FA1F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79" t="7842" r="18218" b="8662"/>
          <a:stretch/>
        </p:blipFill>
        <p:spPr bwMode="auto">
          <a:xfrm>
            <a:off x="1407560" y="2002400"/>
            <a:ext cx="2686050" cy="350407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CD4003C3-0C7C-1D8E-74B7-646F03CF6A54}"/>
              </a:ext>
            </a:extLst>
          </p:cNvPr>
          <p:cNvSpPr/>
          <p:nvPr/>
        </p:nvSpPr>
        <p:spPr>
          <a:xfrm>
            <a:off x="1407560" y="2002399"/>
            <a:ext cx="2686050" cy="350407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63368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982808-ADC1-D99A-5EBB-CF8814C45545}"/>
              </a:ext>
            </a:extLst>
          </p:cNvPr>
          <p:cNvSpPr>
            <a:spLocks noGrp="1"/>
          </p:cNvSpPr>
          <p:nvPr>
            <p:ph type="title"/>
          </p:nvPr>
        </p:nvSpPr>
        <p:spPr/>
        <p:txBody>
          <a:bodyPr/>
          <a:lstStyle/>
          <a:p>
            <a:r>
              <a:rPr lang="pt-BR" i="1" dirty="0"/>
              <a:t>Padding</a:t>
            </a:r>
            <a:r>
              <a:rPr lang="pt-BR" dirty="0"/>
              <a:t> ou preenchimento</a:t>
            </a:r>
          </a:p>
        </p:txBody>
      </p:sp>
      <p:sp>
        <p:nvSpPr>
          <p:cNvPr id="3" name="Espaço Reservado para Conteúdo 2">
            <a:extLst>
              <a:ext uri="{FF2B5EF4-FFF2-40B4-BE49-F238E27FC236}">
                <a16:creationId xmlns:a16="http://schemas.microsoft.com/office/drawing/2014/main" id="{C9B1FE04-F6F1-AF10-F6F0-40369D98189E}"/>
              </a:ext>
            </a:extLst>
          </p:cNvPr>
          <p:cNvSpPr>
            <a:spLocks noGrp="1"/>
          </p:cNvSpPr>
          <p:nvPr>
            <p:ph idx="1"/>
          </p:nvPr>
        </p:nvSpPr>
        <p:spPr>
          <a:xfrm>
            <a:off x="6268824" y="1825624"/>
            <a:ext cx="5758075" cy="5032375"/>
          </a:xfrm>
        </p:spPr>
        <p:txBody>
          <a:bodyPr>
            <a:normAutofit/>
          </a:bodyPr>
          <a:lstStyle/>
          <a:p>
            <a:r>
              <a:rPr lang="pt-BR" b="0" i="0" dirty="0">
                <a:effectLst/>
              </a:rPr>
              <a:t>O </a:t>
            </a:r>
            <a:r>
              <a:rPr lang="pt-BR" b="1" i="1" dirty="0">
                <a:solidFill>
                  <a:srgbClr val="7030A0"/>
                </a:solidFill>
                <a:effectLst/>
              </a:rPr>
              <a:t>padding</a:t>
            </a:r>
            <a:r>
              <a:rPr lang="pt-BR" b="0" i="0" dirty="0">
                <a:effectLst/>
              </a:rPr>
              <a:t> </a:t>
            </a:r>
            <a:r>
              <a:rPr lang="pt-BR" dirty="0"/>
              <a:t>é usado </a:t>
            </a:r>
            <a:r>
              <a:rPr lang="pt-BR" b="0" i="0" dirty="0">
                <a:effectLst/>
              </a:rPr>
              <a:t>para </a:t>
            </a:r>
            <a:r>
              <a:rPr lang="pt-BR" b="1" i="1" dirty="0">
                <a:solidFill>
                  <a:srgbClr val="00B050"/>
                </a:solidFill>
                <a:effectLst/>
              </a:rPr>
              <a:t>controlar o tamanho dos mapas de características </a:t>
            </a:r>
            <a:r>
              <a:rPr lang="pt-BR" b="0" i="0" dirty="0">
                <a:effectLst/>
              </a:rPr>
              <a:t>após uma camada convolucional</a:t>
            </a:r>
            <a:r>
              <a:rPr lang="pt-BR" dirty="0"/>
              <a:t>.</a:t>
            </a:r>
            <a:endParaRPr lang="pt-BR" b="0" i="0" dirty="0">
              <a:effectLst/>
            </a:endParaRPr>
          </a:p>
          <a:p>
            <a:r>
              <a:rPr lang="pt-BR" b="0" i="0" dirty="0">
                <a:effectLst/>
              </a:rPr>
              <a:t>Em tarefas de </a:t>
            </a:r>
            <a:r>
              <a:rPr lang="pt-BR" b="1" i="1" dirty="0">
                <a:solidFill>
                  <a:srgbClr val="00B050"/>
                </a:solidFill>
                <a:effectLst/>
              </a:rPr>
              <a:t>classificação de imagens</a:t>
            </a:r>
            <a:r>
              <a:rPr lang="pt-BR" b="0" i="0" dirty="0">
                <a:effectLst/>
              </a:rPr>
              <a:t>, é comum aplicar </a:t>
            </a:r>
            <a:r>
              <a:rPr lang="pt-BR" b="0" i="1" dirty="0">
                <a:effectLst/>
              </a:rPr>
              <a:t>padding</a:t>
            </a:r>
            <a:r>
              <a:rPr lang="pt-BR" b="0" i="0" dirty="0">
                <a:effectLst/>
              </a:rPr>
              <a:t> nas </a:t>
            </a:r>
            <a:r>
              <a:rPr lang="pt-BR" b="1" i="1" dirty="0">
                <a:solidFill>
                  <a:srgbClr val="00B050"/>
                </a:solidFill>
                <a:effectLst/>
              </a:rPr>
              <a:t>camadas iniciais para </a:t>
            </a:r>
            <a:r>
              <a:rPr lang="pt-BR" b="1" i="1" dirty="0">
                <a:solidFill>
                  <a:srgbClr val="7030A0"/>
                </a:solidFill>
                <a:effectLst/>
              </a:rPr>
              <a:t>preservar informações de borda</a:t>
            </a:r>
            <a:r>
              <a:rPr lang="pt-BR" b="0" i="0" dirty="0">
                <a:effectLst/>
              </a:rPr>
              <a:t>, enquanto </a:t>
            </a:r>
            <a:r>
              <a:rPr lang="pt-BR" b="1" i="1" dirty="0">
                <a:solidFill>
                  <a:srgbClr val="00B050"/>
                </a:solidFill>
                <a:effectLst/>
              </a:rPr>
              <a:t>camadas finais não o aplicam</a:t>
            </a:r>
            <a:r>
              <a:rPr lang="pt-BR" b="0" i="0" dirty="0">
                <a:effectLst/>
              </a:rPr>
              <a:t> para reduzir a dimensionalidade.</a:t>
            </a:r>
            <a:endParaRPr lang="pt-BR" dirty="0"/>
          </a:p>
        </p:txBody>
      </p:sp>
      <p:pic>
        <p:nvPicPr>
          <p:cNvPr id="5" name="Imagem 4">
            <a:extLst>
              <a:ext uri="{FF2B5EF4-FFF2-40B4-BE49-F238E27FC236}">
                <a16:creationId xmlns:a16="http://schemas.microsoft.com/office/drawing/2014/main" id="{5332B5C4-324A-4155-5F14-EFB8FFAFB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15" y="2526386"/>
            <a:ext cx="5645562" cy="3054282"/>
          </a:xfrm>
          <a:prstGeom prst="rect">
            <a:avLst/>
          </a:prstGeom>
        </p:spPr>
      </p:pic>
    </p:spTree>
    <p:extLst>
      <p:ext uri="{BB962C8B-B14F-4D97-AF65-F5344CB8AC3E}">
        <p14:creationId xmlns:p14="http://schemas.microsoft.com/office/powerpoint/2010/main" val="3155554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9867DE-93F9-6F75-29F2-7E94E1E64828}"/>
              </a:ext>
            </a:extLst>
          </p:cNvPr>
          <p:cNvSpPr>
            <a:spLocks noGrp="1"/>
          </p:cNvSpPr>
          <p:nvPr>
            <p:ph type="title"/>
          </p:nvPr>
        </p:nvSpPr>
        <p:spPr/>
        <p:txBody>
          <a:bodyPr/>
          <a:lstStyle/>
          <a:p>
            <a:r>
              <a:rPr lang="pt-BR" dirty="0"/>
              <a:t>Camadas densas</a:t>
            </a:r>
          </a:p>
        </p:txBody>
      </p:sp>
      <p:sp>
        <p:nvSpPr>
          <p:cNvPr id="3" name="Espaço Reservado para Conteúdo 2">
            <a:extLst>
              <a:ext uri="{FF2B5EF4-FFF2-40B4-BE49-F238E27FC236}">
                <a16:creationId xmlns:a16="http://schemas.microsoft.com/office/drawing/2014/main" id="{2DCB2729-0EA2-C0DE-BA82-4BE3E7D0CA05}"/>
              </a:ext>
            </a:extLst>
          </p:cNvPr>
          <p:cNvSpPr>
            <a:spLocks noGrp="1"/>
          </p:cNvSpPr>
          <p:nvPr>
            <p:ph idx="1"/>
          </p:nvPr>
        </p:nvSpPr>
        <p:spPr>
          <a:xfrm>
            <a:off x="6414916" y="1825624"/>
            <a:ext cx="5605848" cy="5032375"/>
          </a:xfrm>
        </p:spPr>
        <p:txBody>
          <a:bodyPr>
            <a:normAutofit lnSpcReduction="10000"/>
          </a:bodyPr>
          <a:lstStyle/>
          <a:p>
            <a:r>
              <a:rPr lang="pt-BR" b="0" i="0" dirty="0">
                <a:effectLst/>
              </a:rPr>
              <a:t>Depois das camadas convolucionais, as CNN apresentam </a:t>
            </a:r>
            <a:r>
              <a:rPr lang="pt-BR" b="1" i="1" dirty="0">
                <a:solidFill>
                  <a:srgbClr val="00B050"/>
                </a:solidFill>
                <a:effectLst/>
              </a:rPr>
              <a:t>algumas camadas densas</a:t>
            </a:r>
            <a:r>
              <a:rPr lang="pt-BR" b="0" i="0" dirty="0">
                <a:effectLst/>
              </a:rPr>
              <a:t>.</a:t>
            </a:r>
          </a:p>
          <a:p>
            <a:r>
              <a:rPr lang="pt-BR" b="0" i="0" dirty="0">
                <a:effectLst/>
              </a:rPr>
              <a:t>Elas são responsáveis por </a:t>
            </a:r>
            <a:r>
              <a:rPr lang="pt-BR" b="1" i="1" dirty="0">
                <a:solidFill>
                  <a:srgbClr val="00B050"/>
                </a:solidFill>
                <a:effectLst/>
              </a:rPr>
              <a:t>realizar a classificação ou regressão</a:t>
            </a:r>
            <a:r>
              <a:rPr lang="pt-BR" b="0" i="0" dirty="0">
                <a:effectLst/>
              </a:rPr>
              <a:t> propriamente dita.</a:t>
            </a:r>
          </a:p>
          <a:p>
            <a:r>
              <a:rPr lang="pt-BR" b="0" i="0" dirty="0">
                <a:effectLst/>
              </a:rPr>
              <a:t>As camadas densas </a:t>
            </a:r>
            <a:r>
              <a:rPr lang="pt-BR" b="1" i="1" dirty="0">
                <a:solidFill>
                  <a:srgbClr val="00B050"/>
                </a:solidFill>
                <a:effectLst/>
              </a:rPr>
              <a:t>recebem as características extraídas pelas camadas convolucionais e </a:t>
            </a:r>
            <a:r>
              <a:rPr lang="pt-BR" b="1" i="1" dirty="0">
                <a:solidFill>
                  <a:srgbClr val="7030A0"/>
                </a:solidFill>
                <a:effectLst/>
              </a:rPr>
              <a:t>combinam essas informações para aprender padrões</a:t>
            </a:r>
            <a:r>
              <a:rPr lang="pt-BR" b="0" i="0" dirty="0">
                <a:solidFill>
                  <a:srgbClr val="7030A0"/>
                </a:solidFill>
                <a:effectLst/>
              </a:rPr>
              <a:t> </a:t>
            </a:r>
            <a:r>
              <a:rPr lang="pt-BR" b="0" i="0" dirty="0">
                <a:effectLst/>
              </a:rPr>
              <a:t>complexos e realizar a tarefa de classificação ou regressão.</a:t>
            </a:r>
          </a:p>
        </p:txBody>
      </p:sp>
      <p:pic>
        <p:nvPicPr>
          <p:cNvPr id="5122" name="Picture 2" descr="Convolutional Neural Network | Deep Learning | Developers Breach">
            <a:extLst>
              <a:ext uri="{FF2B5EF4-FFF2-40B4-BE49-F238E27FC236}">
                <a16:creationId xmlns:a16="http://schemas.microsoft.com/office/drawing/2014/main" id="{22ABAFD7-F3F3-213A-E35A-11DCC2477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14" y="2459402"/>
            <a:ext cx="6243680" cy="2934529"/>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33E545DB-A81A-570A-9B42-6A00170BFF5F}"/>
              </a:ext>
            </a:extLst>
          </p:cNvPr>
          <p:cNvSpPr/>
          <p:nvPr/>
        </p:nvSpPr>
        <p:spPr>
          <a:xfrm>
            <a:off x="219074" y="4929188"/>
            <a:ext cx="3802857"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B82B671A-25C0-2923-645A-F46D5C28DAE3}"/>
              </a:ext>
            </a:extLst>
          </p:cNvPr>
          <p:cNvSpPr/>
          <p:nvPr/>
        </p:nvSpPr>
        <p:spPr>
          <a:xfrm>
            <a:off x="4078840" y="4929188"/>
            <a:ext cx="1393274"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4087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8294E-A2EC-1502-33A1-CE8905F02228}"/>
              </a:ext>
            </a:extLst>
          </p:cNvPr>
          <p:cNvSpPr>
            <a:spLocks noGrp="1"/>
          </p:cNvSpPr>
          <p:nvPr>
            <p:ph type="title"/>
          </p:nvPr>
        </p:nvSpPr>
        <p:spPr/>
        <p:txBody>
          <a:bodyPr/>
          <a:lstStyle/>
          <a:p>
            <a:r>
              <a:rPr lang="pt-BR" dirty="0"/>
              <a:t>Os filtros são aprendidos!</a:t>
            </a:r>
          </a:p>
        </p:txBody>
      </p:sp>
      <p:sp>
        <p:nvSpPr>
          <p:cNvPr id="3" name="Espaço Reservado para Conteúdo 2">
            <a:extLst>
              <a:ext uri="{FF2B5EF4-FFF2-40B4-BE49-F238E27FC236}">
                <a16:creationId xmlns:a16="http://schemas.microsoft.com/office/drawing/2014/main" id="{79A41281-5AE9-F7D6-F75E-259E79DE9E36}"/>
              </a:ext>
            </a:extLst>
          </p:cNvPr>
          <p:cNvSpPr>
            <a:spLocks noGrp="1"/>
          </p:cNvSpPr>
          <p:nvPr>
            <p:ph idx="1"/>
          </p:nvPr>
        </p:nvSpPr>
        <p:spPr>
          <a:xfrm>
            <a:off x="838201" y="4625218"/>
            <a:ext cx="11176000" cy="2232782"/>
          </a:xfrm>
        </p:spPr>
        <p:txBody>
          <a:bodyPr>
            <a:normAutofit/>
          </a:bodyPr>
          <a:lstStyle/>
          <a:p>
            <a:r>
              <a:rPr lang="pt-BR" dirty="0"/>
              <a:t>Nós não precisamos definir os filtros manualmente. </a:t>
            </a:r>
          </a:p>
          <a:p>
            <a:r>
              <a:rPr lang="pt-BR" dirty="0"/>
              <a:t>Em vez disso, durante o </a:t>
            </a:r>
            <a:r>
              <a:rPr lang="pt-BR" b="1" i="1" dirty="0">
                <a:solidFill>
                  <a:srgbClr val="00B050"/>
                </a:solidFill>
              </a:rPr>
              <a:t>treinamento</a:t>
            </a:r>
            <a:r>
              <a:rPr lang="pt-BR" dirty="0"/>
              <a:t>, as </a:t>
            </a:r>
            <a:r>
              <a:rPr lang="pt-BR" b="1" i="1" dirty="0">
                <a:solidFill>
                  <a:srgbClr val="00B050"/>
                </a:solidFill>
              </a:rPr>
              <a:t>camadas convolucionais aprenderão automaticamente</a:t>
            </a:r>
            <a:r>
              <a:rPr lang="pt-BR" b="1" i="1" dirty="0"/>
              <a:t> </a:t>
            </a:r>
            <a:r>
              <a:rPr lang="pt-BR" dirty="0"/>
              <a:t>os </a:t>
            </a:r>
            <a:r>
              <a:rPr lang="pt-BR" b="1" i="1" dirty="0">
                <a:solidFill>
                  <a:srgbClr val="7030A0"/>
                </a:solidFill>
              </a:rPr>
              <a:t>kernels</a:t>
            </a:r>
            <a:r>
              <a:rPr lang="pt-BR" dirty="0"/>
              <a:t> mais úteis para sua tarefa, e as camadas acima (i.e., densas) aprenderão a combiná-los em padrões mais complexos.</a:t>
            </a:r>
          </a:p>
        </p:txBody>
      </p:sp>
      <p:pic>
        <p:nvPicPr>
          <p:cNvPr id="4" name="Picture 2" descr="Convolutional Neural Network | Deep Learning | Developers Breach">
            <a:extLst>
              <a:ext uri="{FF2B5EF4-FFF2-40B4-BE49-F238E27FC236}">
                <a16:creationId xmlns:a16="http://schemas.microsoft.com/office/drawing/2014/main" id="{2FFBC0E7-4DB0-5196-082A-77A36C904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160" y="1567398"/>
            <a:ext cx="6243680" cy="2934529"/>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E513F9B7-5E9E-B422-D6B4-AFA521A8DE64}"/>
              </a:ext>
            </a:extLst>
          </p:cNvPr>
          <p:cNvSpPr/>
          <p:nvPr/>
        </p:nvSpPr>
        <p:spPr>
          <a:xfrm>
            <a:off x="3043239" y="4034934"/>
            <a:ext cx="3824634"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EC6DB7A4-20CE-0C35-A356-99094F500E4B}"/>
              </a:ext>
            </a:extLst>
          </p:cNvPr>
          <p:cNvSpPr/>
          <p:nvPr/>
        </p:nvSpPr>
        <p:spPr>
          <a:xfrm>
            <a:off x="6910492" y="4034934"/>
            <a:ext cx="1393274"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96771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0AA258-CFED-0708-A8AE-D122F0A03D6F}"/>
              </a:ext>
            </a:extLst>
          </p:cNvPr>
          <p:cNvSpPr>
            <a:spLocks noGrp="1"/>
          </p:cNvSpPr>
          <p:nvPr>
            <p:ph type="title"/>
          </p:nvPr>
        </p:nvSpPr>
        <p:spPr/>
        <p:txBody>
          <a:bodyPr/>
          <a:lstStyle/>
          <a:p>
            <a:r>
              <a:rPr lang="pt-BR" dirty="0"/>
              <a:t>Explorando </a:t>
            </a:r>
            <a:r>
              <a:rPr lang="pt-BR"/>
              <a:t>CNNs</a:t>
            </a:r>
            <a:endParaRPr lang="pt-BR" dirty="0"/>
          </a:p>
        </p:txBody>
      </p:sp>
      <p:sp>
        <p:nvSpPr>
          <p:cNvPr id="3" name="Espaço Reservado para Conteúdo 2">
            <a:extLst>
              <a:ext uri="{FF2B5EF4-FFF2-40B4-BE49-F238E27FC236}">
                <a16:creationId xmlns:a16="http://schemas.microsoft.com/office/drawing/2014/main" id="{7220047D-C08F-9584-6306-30D203C0CF89}"/>
              </a:ext>
            </a:extLst>
          </p:cNvPr>
          <p:cNvSpPr>
            <a:spLocks noGrp="1"/>
          </p:cNvSpPr>
          <p:nvPr>
            <p:ph idx="1"/>
          </p:nvPr>
        </p:nvSpPr>
        <p:spPr>
          <a:xfrm>
            <a:off x="838199" y="1825625"/>
            <a:ext cx="10874339" cy="4351338"/>
          </a:xfrm>
        </p:spPr>
        <p:txBody>
          <a:bodyPr/>
          <a:lstStyle/>
          <a:p>
            <a:r>
              <a:rPr lang="pt-BR" dirty="0"/>
              <a:t>CNN </a:t>
            </a:r>
            <a:r>
              <a:rPr lang="pt-BR" dirty="0" err="1"/>
              <a:t>Explainer</a:t>
            </a:r>
            <a:endParaRPr lang="pt-BR" dirty="0"/>
          </a:p>
          <a:p>
            <a:pPr lvl="1">
              <a:buFont typeface="Wingdings" panose="05000000000000000000" pitchFamily="2" charset="2"/>
              <a:buChar char="§"/>
            </a:pPr>
            <a:r>
              <a:rPr lang="pt-BR" dirty="0">
                <a:solidFill>
                  <a:srgbClr val="0563C1"/>
                </a:solidFill>
                <a:hlinkClick r:id="rId2"/>
              </a:rPr>
              <a:t>https</a:t>
            </a:r>
            <a:r>
              <a:rPr lang="pt-BR" dirty="0">
                <a:hlinkClick r:id="rId2"/>
              </a:rPr>
              <a:t>://poloclub.github.io/cnn-explainer/ </a:t>
            </a:r>
            <a:endParaRPr lang="pt-BR" dirty="0"/>
          </a:p>
          <a:p>
            <a:r>
              <a:rPr lang="pt-BR" dirty="0" err="1"/>
              <a:t>ConvNetJS</a:t>
            </a:r>
            <a:r>
              <a:rPr lang="pt-BR" dirty="0"/>
              <a:t> MNIST demo</a:t>
            </a:r>
          </a:p>
          <a:p>
            <a:pPr lvl="1">
              <a:buFont typeface="Wingdings" panose="05000000000000000000" pitchFamily="2" charset="2"/>
              <a:buChar char="§"/>
            </a:pPr>
            <a:r>
              <a:rPr lang="pt-BR" dirty="0">
                <a:hlinkClick r:id="rId3"/>
              </a:rPr>
              <a:t>https://cs.stanford.edu/people/karpathy/convnetjs/demo/mnist.html</a:t>
            </a:r>
            <a:endParaRPr lang="pt-BR" dirty="0"/>
          </a:p>
          <a:p>
            <a:r>
              <a:rPr lang="pt-BR" dirty="0" err="1"/>
              <a:t>ConvNetJS</a:t>
            </a:r>
            <a:r>
              <a:rPr lang="pt-BR" dirty="0"/>
              <a:t> CIFAR-10 demo</a:t>
            </a:r>
          </a:p>
          <a:p>
            <a:pPr lvl="1">
              <a:buFont typeface="Wingdings" panose="05000000000000000000" pitchFamily="2" charset="2"/>
              <a:buChar char="§"/>
            </a:pPr>
            <a:r>
              <a:rPr lang="pt-BR" dirty="0">
                <a:hlinkClick r:id="rId4"/>
              </a:rPr>
              <a:t>https://cs.stanford.edu/people/karpathy/convnetj</a:t>
            </a:r>
            <a:r>
              <a:rPr lang="pt-BR" dirty="0"/>
              <a:t> </a:t>
            </a:r>
            <a:br>
              <a:rPr lang="pt-BR" dirty="0"/>
            </a:br>
            <a:endParaRPr lang="pt-BR" dirty="0"/>
          </a:p>
        </p:txBody>
      </p:sp>
    </p:spTree>
    <p:extLst>
      <p:ext uri="{BB962C8B-B14F-4D97-AF65-F5344CB8AC3E}">
        <p14:creationId xmlns:p14="http://schemas.microsoft.com/office/powerpoint/2010/main" val="9175077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a:xfrm>
            <a:off x="838200" y="1825625"/>
            <a:ext cx="10849304" cy="4351338"/>
          </a:xfrm>
        </p:spPr>
        <p:txBody>
          <a:bodyPr/>
          <a:lstStyle/>
          <a:p>
            <a:r>
              <a:rPr lang="pt-BR" dirty="0"/>
              <a:t>Quiz: “</a:t>
            </a:r>
            <a:r>
              <a:rPr lang="pt-BR" b="1" i="1" dirty="0"/>
              <a:t>TP557 – Introduzindo Convoluções</a:t>
            </a:r>
            <a:r>
              <a:rPr lang="pt-BR" dirty="0"/>
              <a:t>”.</a:t>
            </a:r>
          </a:p>
          <a:p>
            <a:r>
              <a:rPr lang="pt-BR" dirty="0">
                <a:hlinkClick r:id="rId3"/>
              </a:rPr>
              <a:t>Exercício: Redes neurais convolucionais</a:t>
            </a:r>
            <a:endParaRPr lang="pt-BR" dirty="0"/>
          </a:p>
          <a:p>
            <a:r>
              <a:rPr lang="pt-BR" dirty="0">
                <a:hlinkClick r:id="rId4"/>
              </a:rPr>
              <a:t>Exercício: Detecção de dígitos escritos à mão com </a:t>
            </a:r>
            <a:r>
              <a:rPr lang="pt-BR" dirty="0" err="1">
                <a:hlinkClick r:id="rId4"/>
              </a:rPr>
              <a:t>convnet</a:t>
            </a:r>
            <a:endParaRPr lang="pt-BR" dirty="0"/>
          </a:p>
        </p:txBody>
      </p:sp>
    </p:spTree>
    <p:extLst>
      <p:ext uri="{BB962C8B-B14F-4D97-AF65-F5344CB8AC3E}">
        <p14:creationId xmlns:p14="http://schemas.microsoft.com/office/powerpoint/2010/main" val="2918520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524000" y="1939565"/>
            <a:ext cx="9144000" cy="29788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Anexo I: Exemplo de classificação de imagens </a:t>
            </a:r>
            <a:endParaRPr lang="pt-BR" sz="6600" b="1" i="1" dirty="0"/>
          </a:p>
        </p:txBody>
      </p:sp>
    </p:spTree>
    <p:extLst>
      <p:ext uri="{BB962C8B-B14F-4D97-AF65-F5344CB8AC3E}">
        <p14:creationId xmlns:p14="http://schemas.microsoft.com/office/powerpoint/2010/main" val="1345463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6359703" y="1825624"/>
            <a:ext cx="5681609" cy="5032375"/>
          </a:xfrm>
        </p:spPr>
        <p:txBody>
          <a:bodyPr/>
          <a:lstStyle/>
          <a:p>
            <a:r>
              <a:rPr lang="pt-BR" dirty="0"/>
              <a:t>Para entender melhor o que uma camada de convolução faz, vamos considerar um exemplo simples.</a:t>
            </a:r>
          </a:p>
          <a:p>
            <a:r>
              <a:rPr lang="pt-BR" dirty="0"/>
              <a:t>Vamos supor que </a:t>
            </a:r>
            <a:r>
              <a:rPr lang="pt-BR" b="1" i="1" dirty="0">
                <a:solidFill>
                  <a:srgbClr val="00B050"/>
                </a:solidFill>
              </a:rPr>
              <a:t>não conhecemos o conteúdo da imagem </a:t>
            </a:r>
            <a:r>
              <a:rPr lang="pt-BR" dirty="0"/>
              <a:t>ao lado.</a:t>
            </a:r>
          </a:p>
          <a:p>
            <a:r>
              <a:rPr lang="pt-BR" dirty="0"/>
              <a:t>Isso foi simulado deixando-a embaçada.</a:t>
            </a:r>
          </a:p>
        </p:txBody>
      </p:sp>
      <p:pic>
        <p:nvPicPr>
          <p:cNvPr id="5" name="Imagem 4">
            <a:extLst>
              <a:ext uri="{FF2B5EF4-FFF2-40B4-BE49-F238E27FC236}">
                <a16:creationId xmlns:a16="http://schemas.microsoft.com/office/drawing/2014/main" id="{7EC23D52-74B1-2A6F-BA30-BEB43D2E019D}"/>
              </a:ext>
            </a:extLst>
          </p:cNvPr>
          <p:cNvPicPr>
            <a:picLocks/>
          </p:cNvPicPr>
          <p:nvPr/>
        </p:nvPicPr>
        <p:blipFill>
          <a:blip r:embed="rId2"/>
          <a:stretch>
            <a:fillRect/>
          </a:stretch>
        </p:blipFill>
        <p:spPr>
          <a:xfrm>
            <a:off x="1177247" y="2219218"/>
            <a:ext cx="3420000" cy="3420000"/>
          </a:xfrm>
          <a:prstGeom prst="rect">
            <a:avLst/>
          </a:prstGeom>
        </p:spPr>
      </p:pic>
    </p:spTree>
    <p:extLst>
      <p:ext uri="{BB962C8B-B14F-4D97-AF65-F5344CB8AC3E}">
        <p14:creationId xmlns:p14="http://schemas.microsoft.com/office/powerpoint/2010/main" val="3075798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6359703" y="1825624"/>
            <a:ext cx="5681609" cy="5032375"/>
          </a:xfrm>
        </p:spPr>
        <p:txBody>
          <a:bodyPr/>
          <a:lstStyle/>
          <a:p>
            <a:r>
              <a:rPr lang="pt-BR" dirty="0"/>
              <a:t>Então, digamos que haja um </a:t>
            </a:r>
            <a:r>
              <a:rPr lang="pt-BR" b="1" i="1" dirty="0">
                <a:solidFill>
                  <a:srgbClr val="00B050"/>
                </a:solidFill>
              </a:rPr>
              <a:t>filtro ou um conjunto de filtros </a:t>
            </a:r>
            <a:r>
              <a:rPr lang="pt-BR" dirty="0"/>
              <a:t>que ao serem passados sobre a imagem </a:t>
            </a:r>
            <a:r>
              <a:rPr lang="pt-BR" b="1" i="1" dirty="0">
                <a:solidFill>
                  <a:srgbClr val="00B050"/>
                </a:solidFill>
              </a:rPr>
              <a:t>extraem as características</a:t>
            </a:r>
            <a:r>
              <a:rPr lang="pt-BR" b="1" i="1" dirty="0"/>
              <a:t> </a:t>
            </a:r>
            <a:r>
              <a:rPr lang="pt-BR" dirty="0"/>
              <a:t>mostradas ao lado. </a:t>
            </a:r>
          </a:p>
          <a:p>
            <a:r>
              <a:rPr lang="pt-BR" dirty="0"/>
              <a:t>Como podemos ver, </a:t>
            </a:r>
            <a:r>
              <a:rPr lang="pt-BR" b="1" i="1" dirty="0">
                <a:solidFill>
                  <a:srgbClr val="00B050"/>
                </a:solidFill>
              </a:rPr>
              <a:t>são duas formas verticais</a:t>
            </a:r>
            <a:r>
              <a:rPr lang="pt-BR" dirty="0"/>
              <a:t>, que se parecem com pernas humanas.</a:t>
            </a:r>
          </a:p>
        </p:txBody>
      </p:sp>
      <p:pic>
        <p:nvPicPr>
          <p:cNvPr id="6" name="Imagem 5">
            <a:extLst>
              <a:ext uri="{FF2B5EF4-FFF2-40B4-BE49-F238E27FC236}">
                <a16:creationId xmlns:a16="http://schemas.microsoft.com/office/drawing/2014/main" id="{7CB6CBF7-2145-F591-A06C-A618EFC81915}"/>
              </a:ext>
            </a:extLst>
          </p:cNvPr>
          <p:cNvPicPr>
            <a:picLocks/>
          </p:cNvPicPr>
          <p:nvPr/>
        </p:nvPicPr>
        <p:blipFill>
          <a:blip r:embed="rId2"/>
          <a:stretch>
            <a:fillRect/>
          </a:stretch>
        </p:blipFill>
        <p:spPr>
          <a:xfrm>
            <a:off x="1187521" y="2132477"/>
            <a:ext cx="3420000" cy="3420000"/>
          </a:xfrm>
          <a:prstGeom prst="rect">
            <a:avLst/>
          </a:prstGeom>
        </p:spPr>
      </p:pic>
    </p:spTree>
    <p:extLst>
      <p:ext uri="{BB962C8B-B14F-4D97-AF65-F5344CB8AC3E}">
        <p14:creationId xmlns:p14="http://schemas.microsoft.com/office/powerpoint/2010/main" val="3012458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Localidade de referência</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5496373" y="1690688"/>
            <a:ext cx="6576977" cy="5167311"/>
          </a:xfrm>
        </p:spPr>
        <p:txBody>
          <a:bodyPr>
            <a:normAutofit/>
          </a:bodyPr>
          <a:lstStyle/>
          <a:p>
            <a:r>
              <a:rPr lang="pt-BR" dirty="0" err="1"/>
              <a:t>DNNs</a:t>
            </a:r>
            <a:r>
              <a:rPr lang="pt-BR" dirty="0"/>
              <a:t> </a:t>
            </a:r>
            <a:r>
              <a:rPr lang="pt-BR" b="1" i="1" dirty="0">
                <a:solidFill>
                  <a:srgbClr val="00B050"/>
                </a:solidFill>
              </a:rPr>
              <a:t>ignoram a </a:t>
            </a:r>
            <a:r>
              <a:rPr lang="pt-BR" b="1" i="1" dirty="0">
                <a:solidFill>
                  <a:srgbClr val="7030A0"/>
                </a:solidFill>
              </a:rPr>
              <a:t>localidade de referência</a:t>
            </a:r>
            <a:r>
              <a:rPr lang="pt-BR" b="1" i="1" dirty="0">
                <a:solidFill>
                  <a:srgbClr val="00B050"/>
                </a:solidFill>
              </a:rPr>
              <a:t> </a:t>
            </a:r>
            <a:r>
              <a:rPr lang="pt-BR" dirty="0"/>
              <a:t>em dados com topologia de grade (e.g., imagens), tanto computacional (eficiência) quanto semanticamente (significado de cada região).</a:t>
            </a:r>
          </a:p>
          <a:p>
            <a:r>
              <a:rPr lang="pt-BR" b="1" i="1" dirty="0">
                <a:solidFill>
                  <a:srgbClr val="7030A0"/>
                </a:solidFill>
              </a:rPr>
              <a:t>Localidade de referência</a:t>
            </a:r>
            <a:r>
              <a:rPr lang="pt-BR" b="0" i="0" dirty="0">
                <a:effectLst/>
              </a:rPr>
              <a:t>: em dados com topologia de grade, </a:t>
            </a:r>
            <a:r>
              <a:rPr lang="pt-BR" b="1" i="1" dirty="0">
                <a:solidFill>
                  <a:srgbClr val="00B050"/>
                </a:solidFill>
                <a:effectLst/>
              </a:rPr>
              <a:t>informações próximas </a:t>
            </a:r>
            <a:r>
              <a:rPr lang="pt-BR" b="0" i="0" dirty="0">
                <a:effectLst/>
              </a:rPr>
              <a:t>umas das outras </a:t>
            </a:r>
            <a:r>
              <a:rPr lang="pt-BR" b="1" i="1" dirty="0">
                <a:solidFill>
                  <a:srgbClr val="00B050"/>
                </a:solidFill>
                <a:effectLst/>
              </a:rPr>
              <a:t>estão relacionadas</a:t>
            </a:r>
            <a:r>
              <a:rPr lang="pt-BR" b="0" i="0" dirty="0">
                <a:effectLst/>
              </a:rPr>
              <a:t>. </a:t>
            </a:r>
          </a:p>
          <a:p>
            <a:r>
              <a:rPr lang="pt-BR" b="0" i="0" dirty="0">
                <a:effectLst/>
              </a:rPr>
              <a:t>Por exemplo, em uma imagem, </a:t>
            </a:r>
            <a:r>
              <a:rPr lang="pt-BR" b="0" i="1" dirty="0">
                <a:effectLst/>
              </a:rPr>
              <a:t>pixels</a:t>
            </a:r>
            <a:r>
              <a:rPr lang="pt-BR" b="0" i="0" dirty="0">
                <a:effectLst/>
              </a:rPr>
              <a:t> vizinhos tendem a conter informações semelhantes e relacionadas.</a:t>
            </a:r>
            <a:endParaRPr lang="pt-BR" dirty="0"/>
          </a:p>
        </p:txBody>
      </p:sp>
      <p:pic>
        <p:nvPicPr>
          <p:cNvPr id="1032" name="Picture 8" descr="Cat Sounds:Amazon.com.br:Appstore for Android">
            <a:extLst>
              <a:ext uri="{FF2B5EF4-FFF2-40B4-BE49-F238E27FC236}">
                <a16:creationId xmlns:a16="http://schemas.microsoft.com/office/drawing/2014/main" id="{A7970926-2B3A-AEDE-AC8B-A2A98FA1F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79" t="7842" r="18218" b="8662"/>
          <a:stretch/>
        </p:blipFill>
        <p:spPr bwMode="auto">
          <a:xfrm>
            <a:off x="1407560" y="2002400"/>
            <a:ext cx="2686050" cy="350407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CD4003C3-0C7C-1D8E-74B7-646F03CF6A54}"/>
              </a:ext>
            </a:extLst>
          </p:cNvPr>
          <p:cNvSpPr/>
          <p:nvPr/>
        </p:nvSpPr>
        <p:spPr>
          <a:xfrm>
            <a:off x="2498585" y="200240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89B771EE-0EBA-4D92-9502-0794CE05D00A}"/>
              </a:ext>
            </a:extLst>
          </p:cNvPr>
          <p:cNvSpPr/>
          <p:nvPr/>
        </p:nvSpPr>
        <p:spPr>
          <a:xfrm>
            <a:off x="2624585" y="2938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1A00E978-C90E-8E55-839D-00AD3033D2CC}"/>
              </a:ext>
            </a:extLst>
          </p:cNvPr>
          <p:cNvSpPr/>
          <p:nvPr/>
        </p:nvSpPr>
        <p:spPr>
          <a:xfrm>
            <a:off x="2810323" y="3190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96FCAC61-7225-5213-0F9A-14993EBBD0A2}"/>
              </a:ext>
            </a:extLst>
          </p:cNvPr>
          <p:cNvSpPr/>
          <p:nvPr/>
        </p:nvSpPr>
        <p:spPr>
          <a:xfrm>
            <a:off x="2750585" y="3442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0A74E7E2-1897-EF81-EA84-5E6CFA67601B}"/>
              </a:ext>
            </a:extLst>
          </p:cNvPr>
          <p:cNvSpPr/>
          <p:nvPr/>
        </p:nvSpPr>
        <p:spPr>
          <a:xfrm>
            <a:off x="1414064" y="44500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C53EDD42-B6EA-C25A-D2AA-5151E121664C}"/>
              </a:ext>
            </a:extLst>
          </p:cNvPr>
          <p:cNvSpPr/>
          <p:nvPr/>
        </p:nvSpPr>
        <p:spPr>
          <a:xfrm>
            <a:off x="2300735"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A020F276-B44C-12BD-B41F-27663F4CADAB}"/>
              </a:ext>
            </a:extLst>
          </p:cNvPr>
          <p:cNvSpPr/>
          <p:nvPr/>
        </p:nvSpPr>
        <p:spPr>
          <a:xfrm>
            <a:off x="3113356"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CBE0E914-7E1B-DA81-472B-5F87D15B86F7}"/>
              </a:ext>
            </a:extLst>
          </p:cNvPr>
          <p:cNvSpPr/>
          <p:nvPr/>
        </p:nvSpPr>
        <p:spPr>
          <a:xfrm>
            <a:off x="3239356" y="4316468"/>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FCE2FD66-A6F8-9ED4-968A-EA6ECE24713B}"/>
              </a:ext>
            </a:extLst>
          </p:cNvPr>
          <p:cNvSpPr/>
          <p:nvPr/>
        </p:nvSpPr>
        <p:spPr>
          <a:xfrm>
            <a:off x="3596135" y="272685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21033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5804899" y="1825624"/>
            <a:ext cx="6236413" cy="5032375"/>
          </a:xfrm>
        </p:spPr>
        <p:txBody>
          <a:bodyPr>
            <a:normAutofit/>
          </a:bodyPr>
          <a:lstStyle/>
          <a:p>
            <a:r>
              <a:rPr lang="pt-BR" dirty="0"/>
              <a:t>Na sequência, </a:t>
            </a:r>
            <a:r>
              <a:rPr lang="pt-BR" b="1" i="1" dirty="0">
                <a:solidFill>
                  <a:srgbClr val="00B050"/>
                </a:solidFill>
              </a:rPr>
              <a:t>outros filtros extraem as características</a:t>
            </a:r>
            <a:r>
              <a:rPr lang="pt-BR" dirty="0"/>
              <a:t> mostradas ao lado.</a:t>
            </a:r>
          </a:p>
          <a:p>
            <a:r>
              <a:rPr lang="pt-BR" dirty="0"/>
              <a:t>São pequenas formas cilíndricas que se projetam a partir de um cilindro maior.</a:t>
            </a:r>
          </a:p>
          <a:p>
            <a:r>
              <a:rPr lang="pt-BR" dirty="0"/>
              <a:t>Nosso </a:t>
            </a:r>
            <a:r>
              <a:rPr lang="pt-BR" b="1" i="1" dirty="0">
                <a:solidFill>
                  <a:srgbClr val="00B050"/>
                </a:solidFill>
              </a:rPr>
              <a:t>cérebro vê isso </a:t>
            </a:r>
            <a:r>
              <a:rPr lang="pt-BR" dirty="0"/>
              <a:t>e </a:t>
            </a:r>
            <a:r>
              <a:rPr lang="pt-BR" b="1" i="1" dirty="0">
                <a:solidFill>
                  <a:srgbClr val="00B050"/>
                </a:solidFill>
              </a:rPr>
              <a:t>instantaneamente classifica como mãos</a:t>
            </a:r>
            <a:r>
              <a:rPr lang="pt-BR" dirty="0"/>
              <a:t>.</a:t>
            </a:r>
          </a:p>
          <a:p>
            <a:r>
              <a:rPr lang="pt-BR" dirty="0"/>
              <a:t>Porém uma rede neural em treinamento ainda não sabe disso.</a:t>
            </a:r>
          </a:p>
          <a:p>
            <a:r>
              <a:rPr lang="pt-BR" dirty="0"/>
              <a:t>Ela apenas sabe que um filtro pode extrair essas características.</a:t>
            </a:r>
          </a:p>
        </p:txBody>
      </p:sp>
      <p:pic>
        <p:nvPicPr>
          <p:cNvPr id="5" name="Imagem 4">
            <a:extLst>
              <a:ext uri="{FF2B5EF4-FFF2-40B4-BE49-F238E27FC236}">
                <a16:creationId xmlns:a16="http://schemas.microsoft.com/office/drawing/2014/main" id="{9DCD6380-56B9-99E1-F2D6-BD5C81030980}"/>
              </a:ext>
            </a:extLst>
          </p:cNvPr>
          <p:cNvPicPr>
            <a:picLocks noChangeAspect="1"/>
          </p:cNvPicPr>
          <p:nvPr/>
        </p:nvPicPr>
        <p:blipFill>
          <a:blip r:embed="rId2"/>
          <a:stretch>
            <a:fillRect/>
          </a:stretch>
        </p:blipFill>
        <p:spPr>
          <a:xfrm>
            <a:off x="940941" y="2270588"/>
            <a:ext cx="3420000" cy="3420000"/>
          </a:xfrm>
          <a:prstGeom prst="rect">
            <a:avLst/>
          </a:prstGeom>
        </p:spPr>
      </p:pic>
    </p:spTree>
    <p:extLst>
      <p:ext uri="{BB962C8B-B14F-4D97-AF65-F5344CB8AC3E}">
        <p14:creationId xmlns:p14="http://schemas.microsoft.com/office/powerpoint/2010/main" val="32014970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5887093" y="1825624"/>
            <a:ext cx="6154220" cy="5032375"/>
          </a:xfrm>
        </p:spPr>
        <p:txBody>
          <a:bodyPr>
            <a:normAutofit lnSpcReduction="10000"/>
          </a:bodyPr>
          <a:lstStyle/>
          <a:p>
            <a:r>
              <a:rPr lang="pt-BR" dirty="0"/>
              <a:t>Em seguida, um </a:t>
            </a:r>
            <a:r>
              <a:rPr lang="pt-BR" b="1" i="1" dirty="0">
                <a:solidFill>
                  <a:srgbClr val="00B050"/>
                </a:solidFill>
              </a:rPr>
              <a:t>outros filtros extraem um círculo com outros dois círculos menores, uma saliência e algumas formas paralelas</a:t>
            </a:r>
            <a:r>
              <a:rPr lang="pt-BR" dirty="0"/>
              <a:t>.</a:t>
            </a:r>
          </a:p>
          <a:p>
            <a:r>
              <a:rPr lang="pt-BR" dirty="0"/>
              <a:t>Nosso cérebro reconhece esse conjunto de </a:t>
            </a:r>
            <a:r>
              <a:rPr lang="pt-BR" i="1" dirty="0"/>
              <a:t>pixels</a:t>
            </a:r>
            <a:r>
              <a:rPr lang="pt-BR" dirty="0"/>
              <a:t> como um rosto com olhos, boca e nariz.</a:t>
            </a:r>
          </a:p>
          <a:p>
            <a:r>
              <a:rPr lang="pt-BR" dirty="0"/>
              <a:t>Mas, novamente, o modelo não tem contexto para decidir o que esses </a:t>
            </a:r>
            <a:r>
              <a:rPr lang="pt-BR" i="1" dirty="0"/>
              <a:t>pixels</a:t>
            </a:r>
            <a:r>
              <a:rPr lang="pt-BR" dirty="0"/>
              <a:t> são.</a:t>
            </a:r>
          </a:p>
          <a:p>
            <a:r>
              <a:rPr lang="pt-BR" dirty="0"/>
              <a:t>Ele só sabe que um filtro específico pode extrair essas características.</a:t>
            </a:r>
          </a:p>
        </p:txBody>
      </p:sp>
      <p:pic>
        <p:nvPicPr>
          <p:cNvPr id="6" name="Imagem 5">
            <a:extLst>
              <a:ext uri="{FF2B5EF4-FFF2-40B4-BE49-F238E27FC236}">
                <a16:creationId xmlns:a16="http://schemas.microsoft.com/office/drawing/2014/main" id="{0512BE5F-A7F8-F372-D1CF-793E365D50C4}"/>
              </a:ext>
            </a:extLst>
          </p:cNvPr>
          <p:cNvPicPr>
            <a:picLocks/>
          </p:cNvPicPr>
          <p:nvPr/>
        </p:nvPicPr>
        <p:blipFill>
          <a:blip r:embed="rId2"/>
          <a:stretch>
            <a:fillRect/>
          </a:stretch>
        </p:blipFill>
        <p:spPr>
          <a:xfrm>
            <a:off x="1208069" y="2329665"/>
            <a:ext cx="3420000" cy="3420000"/>
          </a:xfrm>
          <a:prstGeom prst="rect">
            <a:avLst/>
          </a:prstGeom>
        </p:spPr>
      </p:pic>
    </p:spTree>
    <p:extLst>
      <p:ext uri="{BB962C8B-B14F-4D97-AF65-F5344CB8AC3E}">
        <p14:creationId xmlns:p14="http://schemas.microsoft.com/office/powerpoint/2010/main" val="7024044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838200" y="4217242"/>
            <a:ext cx="11203113" cy="2640756"/>
          </a:xfrm>
        </p:spPr>
        <p:txBody>
          <a:bodyPr>
            <a:normAutofit/>
          </a:bodyPr>
          <a:lstStyle/>
          <a:p>
            <a:r>
              <a:rPr lang="pt-BR" b="0" i="0" dirty="0">
                <a:effectLst/>
              </a:rPr>
              <a:t>Quando essas </a:t>
            </a:r>
            <a:r>
              <a:rPr lang="pt-BR" b="1" i="1" dirty="0">
                <a:effectLst/>
              </a:rPr>
              <a:t>c</a:t>
            </a:r>
            <a:r>
              <a:rPr lang="pt-BR" b="1" i="1" dirty="0">
                <a:solidFill>
                  <a:srgbClr val="00B050"/>
                </a:solidFill>
                <a:effectLst/>
              </a:rPr>
              <a:t>aracterísticas estão presentes em uma imagem rotulada como humana</a:t>
            </a:r>
            <a:r>
              <a:rPr lang="pt-BR" b="0" i="0" dirty="0">
                <a:effectLst/>
              </a:rPr>
              <a:t>, a rede neural pode ser </a:t>
            </a:r>
            <a:r>
              <a:rPr lang="pt-BR" b="1" i="1" dirty="0">
                <a:solidFill>
                  <a:srgbClr val="00B050"/>
                </a:solidFill>
                <a:effectLst/>
              </a:rPr>
              <a:t>treinada para aprender filtros que extraem essas informações</a:t>
            </a:r>
            <a:r>
              <a:rPr lang="pt-BR" b="0" i="0" dirty="0">
                <a:effectLst/>
              </a:rPr>
              <a:t>. </a:t>
            </a:r>
          </a:p>
          <a:p>
            <a:r>
              <a:rPr lang="pt-BR" dirty="0"/>
              <a:t>A rede </a:t>
            </a:r>
            <a:r>
              <a:rPr lang="pt-BR" b="1" i="1" dirty="0">
                <a:solidFill>
                  <a:srgbClr val="00B050"/>
                </a:solidFill>
              </a:rPr>
              <a:t>pode combinar as características extraídas pelos três filtros </a:t>
            </a:r>
            <a:r>
              <a:rPr lang="pt-BR" dirty="0"/>
              <a:t>(i.e., pernas, mãos e face) para detectar seres humanos </a:t>
            </a:r>
            <a:r>
              <a:rPr lang="pt-BR" b="0" i="0" dirty="0">
                <a:effectLst/>
              </a:rPr>
              <a:t>em imagens inéditas.</a:t>
            </a:r>
          </a:p>
          <a:p>
            <a:pPr lvl="1">
              <a:buFont typeface="Wingdings" panose="05000000000000000000" pitchFamily="2" charset="2"/>
              <a:buChar char="§"/>
            </a:pPr>
            <a:r>
              <a:rPr lang="pt-BR" dirty="0"/>
              <a:t>A(s) camada(s) densa(s) faz(em) essa combinação.</a:t>
            </a:r>
          </a:p>
        </p:txBody>
      </p:sp>
      <p:pic>
        <p:nvPicPr>
          <p:cNvPr id="4" name="Imagem 3">
            <a:extLst>
              <a:ext uri="{FF2B5EF4-FFF2-40B4-BE49-F238E27FC236}">
                <a16:creationId xmlns:a16="http://schemas.microsoft.com/office/drawing/2014/main" id="{25F7A39E-1626-69A1-D7FD-DA7585D55A44}"/>
              </a:ext>
            </a:extLst>
          </p:cNvPr>
          <p:cNvPicPr>
            <a:picLocks/>
          </p:cNvPicPr>
          <p:nvPr/>
        </p:nvPicPr>
        <p:blipFill>
          <a:blip r:embed="rId2"/>
          <a:stretch>
            <a:fillRect/>
          </a:stretch>
        </p:blipFill>
        <p:spPr>
          <a:xfrm>
            <a:off x="1214765" y="1569375"/>
            <a:ext cx="2276986" cy="2252613"/>
          </a:xfrm>
          <a:prstGeom prst="rect">
            <a:avLst/>
          </a:prstGeom>
        </p:spPr>
      </p:pic>
      <p:pic>
        <p:nvPicPr>
          <p:cNvPr id="5" name="Imagem 4">
            <a:extLst>
              <a:ext uri="{FF2B5EF4-FFF2-40B4-BE49-F238E27FC236}">
                <a16:creationId xmlns:a16="http://schemas.microsoft.com/office/drawing/2014/main" id="{F3CA95D3-92C8-2890-4CC6-018C2186F9E8}"/>
              </a:ext>
            </a:extLst>
          </p:cNvPr>
          <p:cNvPicPr>
            <a:picLocks noChangeAspect="1"/>
          </p:cNvPicPr>
          <p:nvPr/>
        </p:nvPicPr>
        <p:blipFill>
          <a:blip r:embed="rId3"/>
          <a:stretch>
            <a:fillRect/>
          </a:stretch>
        </p:blipFill>
        <p:spPr>
          <a:xfrm>
            <a:off x="4347118" y="1566807"/>
            <a:ext cx="2276986" cy="2276986"/>
          </a:xfrm>
          <a:prstGeom prst="rect">
            <a:avLst/>
          </a:prstGeom>
        </p:spPr>
      </p:pic>
      <p:pic>
        <p:nvPicPr>
          <p:cNvPr id="7" name="Imagem 6">
            <a:extLst>
              <a:ext uri="{FF2B5EF4-FFF2-40B4-BE49-F238E27FC236}">
                <a16:creationId xmlns:a16="http://schemas.microsoft.com/office/drawing/2014/main" id="{C6A6E7AB-B0B3-124B-836D-2D46112929A6}"/>
              </a:ext>
            </a:extLst>
          </p:cNvPr>
          <p:cNvPicPr>
            <a:picLocks/>
          </p:cNvPicPr>
          <p:nvPr/>
        </p:nvPicPr>
        <p:blipFill>
          <a:blip r:embed="rId4"/>
          <a:stretch>
            <a:fillRect/>
          </a:stretch>
        </p:blipFill>
        <p:spPr>
          <a:xfrm>
            <a:off x="7627304" y="1569375"/>
            <a:ext cx="2276986" cy="2252613"/>
          </a:xfrm>
          <a:prstGeom prst="rect">
            <a:avLst/>
          </a:prstGeom>
        </p:spPr>
      </p:pic>
      <p:sp>
        <p:nvSpPr>
          <p:cNvPr id="8" name="Sinal de Adição 7">
            <a:extLst>
              <a:ext uri="{FF2B5EF4-FFF2-40B4-BE49-F238E27FC236}">
                <a16:creationId xmlns:a16="http://schemas.microsoft.com/office/drawing/2014/main" id="{B27F6C99-DA07-7E21-355E-5C992A1FA9D3}"/>
              </a:ext>
            </a:extLst>
          </p:cNvPr>
          <p:cNvSpPr/>
          <p:nvPr/>
        </p:nvSpPr>
        <p:spPr>
          <a:xfrm>
            <a:off x="3692525" y="249533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inal de Adição 8">
            <a:extLst>
              <a:ext uri="{FF2B5EF4-FFF2-40B4-BE49-F238E27FC236}">
                <a16:creationId xmlns:a16="http://schemas.microsoft.com/office/drawing/2014/main" id="{84A9BF48-8777-F6C5-20D4-CFAFDD18BD91}"/>
              </a:ext>
            </a:extLst>
          </p:cNvPr>
          <p:cNvSpPr/>
          <p:nvPr/>
        </p:nvSpPr>
        <p:spPr>
          <a:xfrm>
            <a:off x="6930495" y="2504954"/>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Igual a 9">
            <a:extLst>
              <a:ext uri="{FF2B5EF4-FFF2-40B4-BE49-F238E27FC236}">
                <a16:creationId xmlns:a16="http://schemas.microsoft.com/office/drawing/2014/main" id="{3EB3839C-6252-FB94-DA7A-46513E65D86E}"/>
              </a:ext>
            </a:extLst>
          </p:cNvPr>
          <p:cNvSpPr/>
          <p:nvPr/>
        </p:nvSpPr>
        <p:spPr>
          <a:xfrm>
            <a:off x="10042291" y="2546168"/>
            <a:ext cx="400692" cy="284814"/>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5C78B840-887B-AFEE-E8A0-75B2A1685013}"/>
              </a:ext>
            </a:extLst>
          </p:cNvPr>
          <p:cNvSpPr txBox="1"/>
          <p:nvPr/>
        </p:nvSpPr>
        <p:spPr>
          <a:xfrm>
            <a:off x="10442983" y="2495335"/>
            <a:ext cx="1107876" cy="369332"/>
          </a:xfrm>
          <a:prstGeom prst="rect">
            <a:avLst/>
          </a:prstGeom>
          <a:noFill/>
        </p:spPr>
        <p:txBody>
          <a:bodyPr wrap="square" rtlCol="0">
            <a:spAutoFit/>
          </a:bodyPr>
          <a:lstStyle/>
          <a:p>
            <a:pPr algn="ctr"/>
            <a:r>
              <a:rPr lang="pt-BR" b="1" dirty="0"/>
              <a:t>Humano</a:t>
            </a:r>
          </a:p>
        </p:txBody>
      </p:sp>
    </p:spTree>
    <p:extLst>
      <p:ext uri="{BB962C8B-B14F-4D97-AF65-F5344CB8AC3E}">
        <p14:creationId xmlns:p14="http://schemas.microsoft.com/office/powerpoint/2010/main" val="3593251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838200" y="4253500"/>
            <a:ext cx="11203113" cy="2604497"/>
          </a:xfrm>
        </p:spPr>
        <p:txBody>
          <a:bodyPr>
            <a:normAutofit/>
          </a:bodyPr>
          <a:lstStyle/>
          <a:p>
            <a:r>
              <a:rPr lang="pt-BR" dirty="0"/>
              <a:t>A </a:t>
            </a:r>
            <a:r>
              <a:rPr lang="pt-BR" b="1" i="1" dirty="0">
                <a:solidFill>
                  <a:srgbClr val="00B050"/>
                </a:solidFill>
              </a:rPr>
              <a:t>mesma rede pode ser treinada para identificar </a:t>
            </a:r>
            <a:r>
              <a:rPr lang="pt-BR" dirty="0"/>
              <a:t>diferentes </a:t>
            </a:r>
            <a:r>
              <a:rPr lang="pt-BR" b="1" i="1" dirty="0">
                <a:solidFill>
                  <a:srgbClr val="00B050"/>
                </a:solidFill>
              </a:rPr>
              <a:t>características</a:t>
            </a:r>
            <a:r>
              <a:rPr lang="pt-BR" dirty="0"/>
              <a:t> presentes nas imagens de </a:t>
            </a:r>
            <a:r>
              <a:rPr lang="pt-BR" b="1" i="1" dirty="0">
                <a:solidFill>
                  <a:srgbClr val="00B050"/>
                </a:solidFill>
              </a:rPr>
              <a:t>cavalos</a:t>
            </a:r>
            <a:r>
              <a:rPr lang="pt-BR" dirty="0"/>
              <a:t>. </a:t>
            </a:r>
          </a:p>
          <a:p>
            <a:r>
              <a:rPr lang="pt-BR" dirty="0"/>
              <a:t>Assim, ao </a:t>
            </a:r>
            <a:r>
              <a:rPr lang="pt-BR" b="1" i="1" dirty="0">
                <a:solidFill>
                  <a:srgbClr val="00B050"/>
                </a:solidFill>
              </a:rPr>
              <a:t>aprender conjuntos de filtros que podem detectar humanos ou cavalos</a:t>
            </a:r>
            <a:r>
              <a:rPr lang="pt-BR" dirty="0"/>
              <a:t>, temos um </a:t>
            </a:r>
            <a:r>
              <a:rPr lang="pt-BR" b="1" i="1" dirty="0">
                <a:solidFill>
                  <a:srgbClr val="00B050"/>
                </a:solidFill>
              </a:rPr>
              <a:t>modelo de visão computacional</a:t>
            </a:r>
            <a:r>
              <a:rPr lang="pt-BR" dirty="0"/>
              <a:t> que pode </a:t>
            </a:r>
            <a:r>
              <a:rPr lang="pt-BR" b="1" i="1" dirty="0">
                <a:solidFill>
                  <a:srgbClr val="00B050"/>
                </a:solidFill>
              </a:rPr>
              <a:t>lidar</a:t>
            </a:r>
            <a:r>
              <a:rPr lang="pt-BR" dirty="0"/>
              <a:t> com </a:t>
            </a:r>
            <a:r>
              <a:rPr lang="pt-BR" b="1" i="1" dirty="0">
                <a:solidFill>
                  <a:srgbClr val="00B050"/>
                </a:solidFill>
              </a:rPr>
              <a:t>imagens complexas</a:t>
            </a:r>
            <a:r>
              <a:rPr lang="pt-BR" dirty="0"/>
              <a:t> e </a:t>
            </a:r>
            <a:r>
              <a:rPr lang="pt-BR" b="1" i="1" dirty="0">
                <a:solidFill>
                  <a:srgbClr val="00B050"/>
                </a:solidFill>
              </a:rPr>
              <a:t>predizer</a:t>
            </a:r>
            <a:r>
              <a:rPr lang="pt-BR" dirty="0"/>
              <a:t> </a:t>
            </a:r>
            <a:r>
              <a:rPr lang="pt-BR" b="1" i="1" dirty="0">
                <a:solidFill>
                  <a:srgbClr val="00B050"/>
                </a:solidFill>
              </a:rPr>
              <a:t>o que há nelas</a:t>
            </a:r>
            <a:r>
              <a:rPr lang="pt-BR" dirty="0"/>
              <a:t>.</a:t>
            </a:r>
          </a:p>
        </p:txBody>
      </p:sp>
      <p:sp>
        <p:nvSpPr>
          <p:cNvPr id="8" name="Sinal de Adição 7">
            <a:extLst>
              <a:ext uri="{FF2B5EF4-FFF2-40B4-BE49-F238E27FC236}">
                <a16:creationId xmlns:a16="http://schemas.microsoft.com/office/drawing/2014/main" id="{B27F6C99-DA07-7E21-355E-5C992A1FA9D3}"/>
              </a:ext>
            </a:extLst>
          </p:cNvPr>
          <p:cNvSpPr/>
          <p:nvPr/>
        </p:nvSpPr>
        <p:spPr>
          <a:xfrm>
            <a:off x="3732866" y="258464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Sinal de Adição 8">
            <a:extLst>
              <a:ext uri="{FF2B5EF4-FFF2-40B4-BE49-F238E27FC236}">
                <a16:creationId xmlns:a16="http://schemas.microsoft.com/office/drawing/2014/main" id="{84A9BF48-8777-F6C5-20D4-CFAFDD18BD91}"/>
              </a:ext>
            </a:extLst>
          </p:cNvPr>
          <p:cNvSpPr/>
          <p:nvPr/>
        </p:nvSpPr>
        <p:spPr>
          <a:xfrm>
            <a:off x="6927911" y="258464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Igual a 9">
            <a:extLst>
              <a:ext uri="{FF2B5EF4-FFF2-40B4-BE49-F238E27FC236}">
                <a16:creationId xmlns:a16="http://schemas.microsoft.com/office/drawing/2014/main" id="{3EB3839C-6252-FB94-DA7A-46513E65D86E}"/>
              </a:ext>
            </a:extLst>
          </p:cNvPr>
          <p:cNvSpPr/>
          <p:nvPr/>
        </p:nvSpPr>
        <p:spPr>
          <a:xfrm>
            <a:off x="10056261" y="2634611"/>
            <a:ext cx="400692" cy="284814"/>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5C78B840-887B-AFEE-E8A0-75B2A1685013}"/>
              </a:ext>
            </a:extLst>
          </p:cNvPr>
          <p:cNvSpPr txBox="1"/>
          <p:nvPr/>
        </p:nvSpPr>
        <p:spPr>
          <a:xfrm>
            <a:off x="10456953" y="2583778"/>
            <a:ext cx="1107876" cy="369332"/>
          </a:xfrm>
          <a:prstGeom prst="rect">
            <a:avLst/>
          </a:prstGeom>
          <a:noFill/>
        </p:spPr>
        <p:txBody>
          <a:bodyPr wrap="square" rtlCol="0">
            <a:spAutoFit/>
          </a:bodyPr>
          <a:lstStyle/>
          <a:p>
            <a:pPr algn="ctr"/>
            <a:r>
              <a:rPr lang="pt-BR" b="1" dirty="0"/>
              <a:t>Cavalo</a:t>
            </a:r>
          </a:p>
        </p:txBody>
      </p:sp>
      <p:pic>
        <p:nvPicPr>
          <p:cNvPr id="12" name="Imagem 11">
            <a:extLst>
              <a:ext uri="{FF2B5EF4-FFF2-40B4-BE49-F238E27FC236}">
                <a16:creationId xmlns:a16="http://schemas.microsoft.com/office/drawing/2014/main" id="{107AF85C-54A3-B17D-3028-6D8CAA7ED938}"/>
              </a:ext>
            </a:extLst>
          </p:cNvPr>
          <p:cNvPicPr>
            <a:picLocks noChangeAspect="1"/>
          </p:cNvPicPr>
          <p:nvPr/>
        </p:nvPicPr>
        <p:blipFill rotWithShape="1">
          <a:blip r:embed="rId2"/>
          <a:srcRect l="752" t="-1" b="1193"/>
          <a:stretch/>
        </p:blipFill>
        <p:spPr>
          <a:xfrm>
            <a:off x="1181109" y="1556901"/>
            <a:ext cx="2409551" cy="2398866"/>
          </a:xfrm>
          <a:prstGeom prst="rect">
            <a:avLst/>
          </a:prstGeom>
        </p:spPr>
      </p:pic>
      <p:pic>
        <p:nvPicPr>
          <p:cNvPr id="14" name="Imagem 13">
            <a:extLst>
              <a:ext uri="{FF2B5EF4-FFF2-40B4-BE49-F238E27FC236}">
                <a16:creationId xmlns:a16="http://schemas.microsoft.com/office/drawing/2014/main" id="{C321B982-829D-ED71-3A97-250B5BE6960C}"/>
              </a:ext>
            </a:extLst>
          </p:cNvPr>
          <p:cNvPicPr>
            <a:picLocks noChangeAspect="1"/>
          </p:cNvPicPr>
          <p:nvPr/>
        </p:nvPicPr>
        <p:blipFill>
          <a:blip r:embed="rId3"/>
          <a:stretch>
            <a:fillRect/>
          </a:stretch>
        </p:blipFill>
        <p:spPr>
          <a:xfrm>
            <a:off x="4335485" y="1585558"/>
            <a:ext cx="2398866" cy="2398866"/>
          </a:xfrm>
          <a:prstGeom prst="rect">
            <a:avLst/>
          </a:prstGeom>
        </p:spPr>
      </p:pic>
      <p:pic>
        <p:nvPicPr>
          <p:cNvPr id="16" name="Imagem 15">
            <a:extLst>
              <a:ext uri="{FF2B5EF4-FFF2-40B4-BE49-F238E27FC236}">
                <a16:creationId xmlns:a16="http://schemas.microsoft.com/office/drawing/2014/main" id="{0B52E920-4033-FB09-D05A-ED4983DE62B2}"/>
              </a:ext>
            </a:extLst>
          </p:cNvPr>
          <p:cNvPicPr>
            <a:picLocks noChangeAspect="1"/>
          </p:cNvPicPr>
          <p:nvPr/>
        </p:nvPicPr>
        <p:blipFill>
          <a:blip r:embed="rId4"/>
          <a:stretch>
            <a:fillRect/>
          </a:stretch>
        </p:blipFill>
        <p:spPr>
          <a:xfrm>
            <a:off x="7511889" y="1585558"/>
            <a:ext cx="2408128" cy="2398866"/>
          </a:xfrm>
          <a:prstGeom prst="rect">
            <a:avLst/>
          </a:prstGeom>
        </p:spPr>
      </p:pic>
    </p:spTree>
    <p:extLst>
      <p:ext uri="{BB962C8B-B14F-4D97-AF65-F5344CB8AC3E}">
        <p14:creationId xmlns:p14="http://schemas.microsoft.com/office/powerpoint/2010/main" val="4523762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DCA666-F40D-E83F-D623-044CC2AD2AE0}"/>
              </a:ext>
            </a:extLst>
          </p:cNvPr>
          <p:cNvSpPr>
            <a:spLocks noGrp="1"/>
          </p:cNvSpPr>
          <p:nvPr>
            <p:ph type="title"/>
          </p:nvPr>
        </p:nvSpPr>
        <p:spPr/>
        <p:txBody>
          <a:bodyPr/>
          <a:lstStyle/>
          <a:p>
            <a:r>
              <a:rPr lang="pt-BR" dirty="0"/>
              <a:t>Observação</a:t>
            </a:r>
          </a:p>
        </p:txBody>
      </p:sp>
      <p:sp>
        <p:nvSpPr>
          <p:cNvPr id="3" name="Espaço Reservado para Conteúdo 2">
            <a:extLst>
              <a:ext uri="{FF2B5EF4-FFF2-40B4-BE49-F238E27FC236}">
                <a16:creationId xmlns:a16="http://schemas.microsoft.com/office/drawing/2014/main" id="{F77E1BB2-DC0E-DD7A-0379-DBD5E73E790A}"/>
              </a:ext>
            </a:extLst>
          </p:cNvPr>
          <p:cNvSpPr>
            <a:spLocks noGrp="1"/>
          </p:cNvSpPr>
          <p:nvPr>
            <p:ph idx="1"/>
          </p:nvPr>
        </p:nvSpPr>
        <p:spPr>
          <a:xfrm>
            <a:off x="838200" y="4276622"/>
            <a:ext cx="11213386" cy="2581378"/>
          </a:xfrm>
        </p:spPr>
        <p:txBody>
          <a:bodyPr>
            <a:normAutofit lnSpcReduction="10000"/>
          </a:bodyPr>
          <a:lstStyle/>
          <a:p>
            <a:r>
              <a:rPr lang="pt-BR" b="0" i="0" dirty="0">
                <a:effectLst/>
              </a:rPr>
              <a:t>Notem que usamos pernas, mãos e rostos como exemplos de características extraídas por um filtro. </a:t>
            </a:r>
          </a:p>
          <a:p>
            <a:r>
              <a:rPr lang="pt-BR" b="0" i="0" dirty="0">
                <a:effectLst/>
              </a:rPr>
              <a:t>Essas são formas reconhecíveis pelo nosso cérebro, então as utilizamos para ilustrar o conceito. </a:t>
            </a:r>
          </a:p>
          <a:p>
            <a:r>
              <a:rPr lang="pt-BR" dirty="0"/>
              <a:t>Porém, as redes convolucionais, muito provavelmente aprenderão características imperceptíveis a nós humanos.</a:t>
            </a:r>
            <a:endParaRPr lang="pt-BR" b="0" i="0" dirty="0">
              <a:effectLst/>
            </a:endParaRPr>
          </a:p>
        </p:txBody>
      </p:sp>
      <p:pic>
        <p:nvPicPr>
          <p:cNvPr id="13" name="Imagem 12">
            <a:extLst>
              <a:ext uri="{FF2B5EF4-FFF2-40B4-BE49-F238E27FC236}">
                <a16:creationId xmlns:a16="http://schemas.microsoft.com/office/drawing/2014/main" id="{A8DCFFB0-DAB3-CAEC-072B-154BE622DD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608" y="1844800"/>
            <a:ext cx="10338362" cy="2277709"/>
          </a:xfrm>
          <a:prstGeom prst="rect">
            <a:avLst/>
          </a:prstGeom>
        </p:spPr>
      </p:pic>
    </p:spTree>
    <p:extLst>
      <p:ext uri="{BB962C8B-B14F-4D97-AF65-F5344CB8AC3E}">
        <p14:creationId xmlns:p14="http://schemas.microsoft.com/office/powerpoint/2010/main" val="28815712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DCA666-F40D-E83F-D623-044CC2AD2AE0}"/>
              </a:ext>
            </a:extLst>
          </p:cNvPr>
          <p:cNvSpPr>
            <a:spLocks noGrp="1"/>
          </p:cNvSpPr>
          <p:nvPr>
            <p:ph type="title"/>
          </p:nvPr>
        </p:nvSpPr>
        <p:spPr/>
        <p:txBody>
          <a:bodyPr/>
          <a:lstStyle/>
          <a:p>
            <a:r>
              <a:rPr lang="pt-BR" dirty="0"/>
              <a:t>Características imperceptíveis</a:t>
            </a:r>
          </a:p>
        </p:txBody>
      </p:sp>
      <p:sp>
        <p:nvSpPr>
          <p:cNvPr id="3" name="Espaço Reservado para Conteúdo 2">
            <a:extLst>
              <a:ext uri="{FF2B5EF4-FFF2-40B4-BE49-F238E27FC236}">
                <a16:creationId xmlns:a16="http://schemas.microsoft.com/office/drawing/2014/main" id="{F77E1BB2-DC0E-DD7A-0379-DBD5E73E790A}"/>
              </a:ext>
            </a:extLst>
          </p:cNvPr>
          <p:cNvSpPr>
            <a:spLocks noGrp="1"/>
          </p:cNvSpPr>
          <p:nvPr>
            <p:ph idx="1"/>
          </p:nvPr>
        </p:nvSpPr>
        <p:spPr>
          <a:xfrm>
            <a:off x="7417942" y="1825624"/>
            <a:ext cx="4633643" cy="5032375"/>
          </a:xfrm>
        </p:spPr>
        <p:txBody>
          <a:bodyPr>
            <a:normAutofit/>
          </a:bodyPr>
          <a:lstStyle/>
          <a:p>
            <a:r>
              <a:rPr lang="pt-BR" b="0" i="0" dirty="0">
                <a:effectLst/>
              </a:rPr>
              <a:t>No entanto, </a:t>
            </a:r>
            <a:r>
              <a:rPr lang="pt-BR" b="1" i="1" dirty="0">
                <a:solidFill>
                  <a:srgbClr val="00B050"/>
                </a:solidFill>
                <a:effectLst/>
              </a:rPr>
              <a:t>quando filtros são treinados </a:t>
            </a:r>
            <a:r>
              <a:rPr lang="pt-BR" b="0" i="0" dirty="0">
                <a:effectLst/>
              </a:rPr>
              <a:t>para detectar características em imagens, </a:t>
            </a:r>
            <a:r>
              <a:rPr lang="pt-BR" b="1" i="1" dirty="0">
                <a:solidFill>
                  <a:srgbClr val="00B050"/>
                </a:solidFill>
                <a:effectLst/>
              </a:rPr>
              <a:t>eles podem identificar coisas que são imperceptíveis para os seres humanos</a:t>
            </a:r>
            <a:r>
              <a:rPr lang="pt-BR" b="0" i="0" dirty="0">
                <a:effectLst/>
              </a:rPr>
              <a:t>. </a:t>
            </a:r>
          </a:p>
          <a:p>
            <a:r>
              <a:rPr lang="pt-BR" b="0" i="0" dirty="0">
                <a:effectLst/>
              </a:rPr>
              <a:t>Podem existir padrões de </a:t>
            </a:r>
            <a:r>
              <a:rPr lang="pt-BR" b="0" i="1" dirty="0">
                <a:effectLst/>
              </a:rPr>
              <a:t>pixels</a:t>
            </a:r>
            <a:r>
              <a:rPr lang="pt-BR" b="0" i="0" dirty="0">
                <a:effectLst/>
              </a:rPr>
              <a:t> que correspondam a uma imagem rotulada, mas que não tenham significado aparente para nós.</a:t>
            </a:r>
            <a:endParaRPr lang="pt-BR" dirty="0"/>
          </a:p>
        </p:txBody>
      </p:sp>
      <p:pic>
        <p:nvPicPr>
          <p:cNvPr id="4" name="Imagem 3">
            <a:extLst>
              <a:ext uri="{FF2B5EF4-FFF2-40B4-BE49-F238E27FC236}">
                <a16:creationId xmlns:a16="http://schemas.microsoft.com/office/drawing/2014/main" id="{02C4A6D8-0B3F-87FC-C45F-5CF3F8175011}"/>
              </a:ext>
            </a:extLst>
          </p:cNvPr>
          <p:cNvPicPr>
            <a:picLocks noChangeAspect="1"/>
          </p:cNvPicPr>
          <p:nvPr/>
        </p:nvPicPr>
        <p:blipFill>
          <a:blip r:embed="rId2"/>
          <a:stretch>
            <a:fillRect/>
          </a:stretch>
        </p:blipFill>
        <p:spPr>
          <a:xfrm>
            <a:off x="140415" y="2065104"/>
            <a:ext cx="7077961" cy="3729521"/>
          </a:xfrm>
          <a:prstGeom prst="rect">
            <a:avLst/>
          </a:prstGeom>
        </p:spPr>
      </p:pic>
    </p:spTree>
    <p:extLst>
      <p:ext uri="{BB962C8B-B14F-4D97-AF65-F5344CB8AC3E}">
        <p14:creationId xmlns:p14="http://schemas.microsoft.com/office/powerpoint/2010/main" val="8332081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Figuras</a:t>
            </a:r>
            <a:endParaRPr lang="pt-BR" sz="6600" b="1" i="1" dirty="0"/>
          </a:p>
        </p:txBody>
      </p:sp>
    </p:spTree>
    <p:extLst>
      <p:ext uri="{BB962C8B-B14F-4D97-AF65-F5344CB8AC3E}">
        <p14:creationId xmlns:p14="http://schemas.microsoft.com/office/powerpoint/2010/main" val="17882746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C10D9D7E-21EA-C2D8-5761-4F6786036D00}"/>
              </a:ext>
            </a:extLst>
          </p:cNvPr>
          <p:cNvSpPr txBox="1"/>
          <p:nvPr/>
        </p:nvSpPr>
        <p:spPr>
          <a:xfrm>
            <a:off x="1296715" y="82399"/>
            <a:ext cx="1657350" cy="369332"/>
          </a:xfrm>
          <a:prstGeom prst="rect">
            <a:avLst/>
          </a:prstGeom>
          <a:noFill/>
        </p:spPr>
        <p:txBody>
          <a:bodyPr wrap="square" rtlCol="0">
            <a:spAutoFit/>
          </a:bodyPr>
          <a:lstStyle/>
          <a:p>
            <a:pPr algn="ctr"/>
            <a:r>
              <a:rPr lang="pt-BR" dirty="0"/>
              <a:t>Input</a:t>
            </a:r>
          </a:p>
        </p:txBody>
      </p:sp>
      <p:grpSp>
        <p:nvGrpSpPr>
          <p:cNvPr id="30" name="Agrupar 29">
            <a:extLst>
              <a:ext uri="{FF2B5EF4-FFF2-40B4-BE49-F238E27FC236}">
                <a16:creationId xmlns:a16="http://schemas.microsoft.com/office/drawing/2014/main" id="{C253F684-8E73-FD40-BE49-2A50F4A7A603}"/>
              </a:ext>
            </a:extLst>
          </p:cNvPr>
          <p:cNvGrpSpPr/>
          <p:nvPr/>
        </p:nvGrpSpPr>
        <p:grpSpPr>
          <a:xfrm>
            <a:off x="1296713" y="451731"/>
            <a:ext cx="4619517" cy="5927244"/>
            <a:chOff x="1296713" y="451731"/>
            <a:chExt cx="4619517" cy="5927244"/>
          </a:xfrm>
        </p:grpSpPr>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1073076516"/>
                    </p:ext>
                  </p:extLst>
                </p:nvPr>
              </p:nvGraphicFramePr>
              <p:xfrm>
                <a:off x="1296713" y="451731"/>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1073076516"/>
                    </p:ext>
                  </p:extLst>
                </p:nvPr>
              </p:nvGraphicFramePr>
              <p:xfrm>
                <a:off x="1296713" y="451731"/>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838627264"/>
                    </p:ext>
                  </p:extLst>
                </p:nvPr>
              </p:nvGraphicFramePr>
              <p:xfrm>
                <a:off x="3564541" y="836722"/>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838627264"/>
                    </p:ext>
                  </p:extLst>
                </p:nvPr>
              </p:nvGraphicFramePr>
              <p:xfrm>
                <a:off x="3564541" y="836722"/>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962385" y="94822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962385" y="948221"/>
                  <a:ext cx="578069" cy="461665"/>
                </a:xfrm>
                <a:prstGeom prst="rect">
                  <a:avLst/>
                </a:prstGeom>
                <a:blipFill>
                  <a:blip r:embed="rId2"/>
                  <a:stretch>
                    <a:fillRect b="-10667"/>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576364" y="451731"/>
              <a:ext cx="858783"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graphicFrame>
              <p:nvGraphicFramePr>
                <p:cNvPr id="9" name="Tabela 4">
                  <a:extLst>
                    <a:ext uri="{FF2B5EF4-FFF2-40B4-BE49-F238E27FC236}">
                      <a16:creationId xmlns:a16="http://schemas.microsoft.com/office/drawing/2014/main" id="{6DF99C71-2B0B-7A28-D9B1-5E28C2C23069}"/>
                    </a:ext>
                  </a:extLst>
                </p:cNvPr>
                <p:cNvGraphicFramePr>
                  <a:graphicFrameLocks/>
                </p:cNvGraphicFramePr>
                <p:nvPr>
                  <p:extLst>
                    <p:ext uri="{D42A27DB-BD31-4B8C-83A1-F6EECF244321}">
                      <p14:modId xmlns:p14="http://schemas.microsoft.com/office/powerpoint/2010/main" val="4284218161"/>
                    </p:ext>
                  </p:extLst>
                </p:nvPr>
              </p:nvGraphicFramePr>
              <p:xfrm>
                <a:off x="1296713" y="2651124"/>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9" name="Tabela 4">
                  <a:extLst>
                    <a:ext uri="{FF2B5EF4-FFF2-40B4-BE49-F238E27FC236}">
                      <a16:creationId xmlns:a16="http://schemas.microsoft.com/office/drawing/2014/main" id="{6DF99C71-2B0B-7A28-D9B1-5E28C2C23069}"/>
                    </a:ext>
                  </a:extLst>
                </p:cNvPr>
                <p:cNvGraphicFramePr>
                  <a:graphicFrameLocks/>
                </p:cNvGraphicFramePr>
                <p:nvPr>
                  <p:extLst>
                    <p:ext uri="{D42A27DB-BD31-4B8C-83A1-F6EECF244321}">
                      <p14:modId xmlns:p14="http://schemas.microsoft.com/office/powerpoint/2010/main" val="4284218161"/>
                    </p:ext>
                  </p:extLst>
                </p:nvPr>
              </p:nvGraphicFramePr>
              <p:xfrm>
                <a:off x="1296713" y="2651124"/>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p:sp>
          <p:nvSpPr>
            <p:cNvPr id="10" name="CaixaDeTexto 9">
              <a:extLst>
                <a:ext uri="{FF2B5EF4-FFF2-40B4-BE49-F238E27FC236}">
                  <a16:creationId xmlns:a16="http://schemas.microsoft.com/office/drawing/2014/main" id="{AE00C155-A3E4-2792-E47C-5F2929E60BCC}"/>
                </a:ext>
              </a:extLst>
            </p:cNvPr>
            <p:cNvSpPr txBox="1"/>
            <p:nvPr/>
          </p:nvSpPr>
          <p:spPr>
            <a:xfrm>
              <a:off x="1296714" y="4527949"/>
              <a:ext cx="1657352"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11" name="Tabela 4">
                  <a:extLst>
                    <a:ext uri="{FF2B5EF4-FFF2-40B4-BE49-F238E27FC236}">
                      <a16:creationId xmlns:a16="http://schemas.microsoft.com/office/drawing/2014/main" id="{6498B05F-4A0B-BE8C-9AEE-1F43D0F4F446}"/>
                    </a:ext>
                  </a:extLst>
                </p:cNvPr>
                <p:cNvGraphicFramePr>
                  <a:graphicFrameLocks/>
                </p:cNvGraphicFramePr>
                <p:nvPr>
                  <p:extLst>
                    <p:ext uri="{D42A27DB-BD31-4B8C-83A1-F6EECF244321}">
                      <p14:modId xmlns:p14="http://schemas.microsoft.com/office/powerpoint/2010/main" val="896458233"/>
                    </p:ext>
                  </p:extLst>
                </p:nvPr>
              </p:nvGraphicFramePr>
              <p:xfrm>
                <a:off x="1296713" y="4895615"/>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11" name="Tabela 4">
                  <a:extLst>
                    <a:ext uri="{FF2B5EF4-FFF2-40B4-BE49-F238E27FC236}">
                      <a16:creationId xmlns:a16="http://schemas.microsoft.com/office/drawing/2014/main" id="{6498B05F-4A0B-BE8C-9AEE-1F43D0F4F446}"/>
                    </a:ext>
                  </a:extLst>
                </p:cNvPr>
                <p:cNvGraphicFramePr>
                  <a:graphicFrameLocks/>
                </p:cNvGraphicFramePr>
                <p:nvPr>
                  <p:extLst>
                    <p:ext uri="{D42A27DB-BD31-4B8C-83A1-F6EECF244321}">
                      <p14:modId xmlns:p14="http://schemas.microsoft.com/office/powerpoint/2010/main" val="896458233"/>
                    </p:ext>
                  </p:extLst>
                </p:nvPr>
              </p:nvGraphicFramePr>
              <p:xfrm>
                <a:off x="1296713" y="4895615"/>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ela 11">
                  <a:extLst>
                    <a:ext uri="{FF2B5EF4-FFF2-40B4-BE49-F238E27FC236}">
                      <a16:creationId xmlns:a16="http://schemas.microsoft.com/office/drawing/2014/main" id="{CD001AA0-1745-4C53-D7BF-262224FE3939}"/>
                    </a:ext>
                  </a:extLst>
                </p:cNvPr>
                <p:cNvGraphicFramePr>
                  <a:graphicFrameLocks/>
                </p:cNvGraphicFramePr>
                <p:nvPr>
                  <p:extLst>
                    <p:ext uri="{D42A27DB-BD31-4B8C-83A1-F6EECF244321}">
                      <p14:modId xmlns:p14="http://schemas.microsoft.com/office/powerpoint/2010/main" val="3009131330"/>
                    </p:ext>
                  </p:extLst>
                </p:nvPr>
              </p:nvGraphicFramePr>
              <p:xfrm>
                <a:off x="3564541" y="303540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12" name="Tabela 11">
                  <a:extLst>
                    <a:ext uri="{FF2B5EF4-FFF2-40B4-BE49-F238E27FC236}">
                      <a16:creationId xmlns:a16="http://schemas.microsoft.com/office/drawing/2014/main" id="{CD001AA0-1745-4C53-D7BF-262224FE3939}"/>
                    </a:ext>
                  </a:extLst>
                </p:cNvPr>
                <p:cNvGraphicFramePr>
                  <a:graphicFrameLocks/>
                </p:cNvGraphicFramePr>
                <p:nvPr>
                  <p:extLst>
                    <p:ext uri="{D42A27DB-BD31-4B8C-83A1-F6EECF244321}">
                      <p14:modId xmlns:p14="http://schemas.microsoft.com/office/powerpoint/2010/main" val="3009131330"/>
                    </p:ext>
                  </p:extLst>
                </p:nvPr>
              </p:nvGraphicFramePr>
              <p:xfrm>
                <a:off x="3564541" y="303540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98DC7BD1-F6EF-AF80-1AB1-73D6EA8B91A8}"/>
                    </a:ext>
                  </a:extLst>
                </p:cNvPr>
                <p:cNvSpPr txBox="1"/>
                <p:nvPr/>
              </p:nvSpPr>
              <p:spPr>
                <a:xfrm>
                  <a:off x="2962385" y="314690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3" name="CaixaDeTexto 12">
                  <a:extLst>
                    <a:ext uri="{FF2B5EF4-FFF2-40B4-BE49-F238E27FC236}">
                      <a16:creationId xmlns:a16="http://schemas.microsoft.com/office/drawing/2014/main" id="{98DC7BD1-F6EF-AF80-1AB1-73D6EA8B91A8}"/>
                    </a:ext>
                  </a:extLst>
                </p:cNvPr>
                <p:cNvSpPr txBox="1">
                  <a:spLocks noRot="1" noChangeAspect="1" noMove="1" noResize="1" noEditPoints="1" noAdjustHandles="1" noChangeArrowheads="1" noChangeShapeType="1" noTextEdit="1"/>
                </p:cNvSpPr>
                <p:nvPr/>
              </p:nvSpPr>
              <p:spPr>
                <a:xfrm>
                  <a:off x="2962385" y="3146908"/>
                  <a:ext cx="578069" cy="461665"/>
                </a:xfrm>
                <a:prstGeom prst="rect">
                  <a:avLst/>
                </a:prstGeom>
                <a:blipFill>
                  <a:blip r:embed="rId3"/>
                  <a:stretch>
                    <a:fillRect b="-9211"/>
                  </a:stretch>
                </a:blipFill>
              </p:spPr>
              <p:txBody>
                <a:bodyPr/>
                <a:lstStyle/>
                <a:p>
                  <a:r>
                    <a:rPr lang="pt-BR">
                      <a:noFill/>
                    </a:rPr>
                    <a:t> </a:t>
                  </a:r>
                </a:p>
              </p:txBody>
            </p:sp>
          </mc:Fallback>
        </mc:AlternateContent>
        <p:sp>
          <p:nvSpPr>
            <p:cNvPr id="14" name="CaixaDeTexto 13">
              <a:extLst>
                <a:ext uri="{FF2B5EF4-FFF2-40B4-BE49-F238E27FC236}">
                  <a16:creationId xmlns:a16="http://schemas.microsoft.com/office/drawing/2014/main" id="{1BD8FF47-23D0-F9E2-6127-EFCC96747C8E}"/>
                </a:ext>
              </a:extLst>
            </p:cNvPr>
            <p:cNvSpPr txBox="1"/>
            <p:nvPr/>
          </p:nvSpPr>
          <p:spPr>
            <a:xfrm>
              <a:off x="3576364" y="2650418"/>
              <a:ext cx="858783"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graphicFrame>
              <p:nvGraphicFramePr>
                <p:cNvPr id="15" name="Tabela 14">
                  <a:extLst>
                    <a:ext uri="{FF2B5EF4-FFF2-40B4-BE49-F238E27FC236}">
                      <a16:creationId xmlns:a16="http://schemas.microsoft.com/office/drawing/2014/main" id="{5D949D9E-F8BE-00AB-C505-24E0215F8F39}"/>
                    </a:ext>
                  </a:extLst>
                </p:cNvPr>
                <p:cNvGraphicFramePr>
                  <a:graphicFrameLocks/>
                </p:cNvGraphicFramePr>
                <p:nvPr>
                  <p:extLst>
                    <p:ext uri="{D42A27DB-BD31-4B8C-83A1-F6EECF244321}">
                      <p14:modId xmlns:p14="http://schemas.microsoft.com/office/powerpoint/2010/main" val="539605555"/>
                    </p:ext>
                  </p:extLst>
                </p:nvPr>
              </p:nvGraphicFramePr>
              <p:xfrm>
                <a:off x="3564541" y="528067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15" name="Tabela 14">
                  <a:extLst>
                    <a:ext uri="{FF2B5EF4-FFF2-40B4-BE49-F238E27FC236}">
                      <a16:creationId xmlns:a16="http://schemas.microsoft.com/office/drawing/2014/main" id="{5D949D9E-F8BE-00AB-C505-24E0215F8F39}"/>
                    </a:ext>
                  </a:extLst>
                </p:cNvPr>
                <p:cNvGraphicFramePr>
                  <a:graphicFrameLocks/>
                </p:cNvGraphicFramePr>
                <p:nvPr>
                  <p:extLst>
                    <p:ext uri="{D42A27DB-BD31-4B8C-83A1-F6EECF244321}">
                      <p14:modId xmlns:p14="http://schemas.microsoft.com/office/powerpoint/2010/main" val="539605555"/>
                    </p:ext>
                  </p:extLst>
                </p:nvPr>
              </p:nvGraphicFramePr>
              <p:xfrm>
                <a:off x="3564541" y="528067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2AA7FAF1-BAD7-577C-EB24-FC0671D271D4}"/>
                    </a:ext>
                  </a:extLst>
                </p:cNvPr>
                <p:cNvSpPr txBox="1"/>
                <p:nvPr/>
              </p:nvSpPr>
              <p:spPr>
                <a:xfrm>
                  <a:off x="2962385" y="5392177"/>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6" name="CaixaDeTexto 15">
                  <a:extLst>
                    <a:ext uri="{FF2B5EF4-FFF2-40B4-BE49-F238E27FC236}">
                      <a16:creationId xmlns:a16="http://schemas.microsoft.com/office/drawing/2014/main" id="{2AA7FAF1-BAD7-577C-EB24-FC0671D271D4}"/>
                    </a:ext>
                  </a:extLst>
                </p:cNvPr>
                <p:cNvSpPr txBox="1">
                  <a:spLocks noRot="1" noChangeAspect="1" noMove="1" noResize="1" noEditPoints="1" noAdjustHandles="1" noChangeArrowheads="1" noChangeShapeType="1" noTextEdit="1"/>
                </p:cNvSpPr>
                <p:nvPr/>
              </p:nvSpPr>
              <p:spPr>
                <a:xfrm>
                  <a:off x="2962385" y="5392177"/>
                  <a:ext cx="578069" cy="461665"/>
                </a:xfrm>
                <a:prstGeom prst="rect">
                  <a:avLst/>
                </a:prstGeom>
                <a:blipFill>
                  <a:blip r:embed="rId4"/>
                  <a:stretch>
                    <a:fillRect b="-10667"/>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3E5D60CE-5411-4079-DB44-A87268EBBC49}"/>
                </a:ext>
              </a:extLst>
            </p:cNvPr>
            <p:cNvSpPr txBox="1"/>
            <p:nvPr/>
          </p:nvSpPr>
          <p:spPr>
            <a:xfrm>
              <a:off x="3576364" y="4895687"/>
              <a:ext cx="858783" cy="369332"/>
            </a:xfrm>
            <a:prstGeom prst="rect">
              <a:avLst/>
            </a:prstGeom>
            <a:noFill/>
          </p:spPr>
          <p:txBody>
            <a:bodyPr wrap="square" rtlCol="0">
              <a:spAutoFit/>
            </a:bodyPr>
            <a:lstStyle/>
            <a:p>
              <a:pPr algn="ctr"/>
              <a:r>
                <a:rPr lang="pt-BR" dirty="0"/>
                <a:t>Kernel</a:t>
              </a:r>
            </a:p>
          </p:txBody>
        </p:sp>
        <p:sp>
          <p:nvSpPr>
            <p:cNvPr id="18" name="CaixaDeTexto 17">
              <a:extLst>
                <a:ext uri="{FF2B5EF4-FFF2-40B4-BE49-F238E27FC236}">
                  <a16:creationId xmlns:a16="http://schemas.microsoft.com/office/drawing/2014/main" id="{222B8B47-A17C-A100-60A3-3A41326FDBFE}"/>
                </a:ext>
              </a:extLst>
            </p:cNvPr>
            <p:cNvSpPr txBox="1"/>
            <p:nvPr/>
          </p:nvSpPr>
          <p:spPr>
            <a:xfrm>
              <a:off x="1296713" y="2281792"/>
              <a:ext cx="1657352"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419382" y="902325"/>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419382" y="902325"/>
                  <a:ext cx="578069" cy="52322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2817244650"/>
                    </p:ext>
                  </p:extLst>
                </p:nvPr>
              </p:nvGraphicFramePr>
              <p:xfrm>
                <a:off x="5045624" y="85238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2817244650"/>
                    </p:ext>
                  </p:extLst>
                </p:nvPr>
              </p:nvGraphicFramePr>
              <p:xfrm>
                <a:off x="5045624" y="85238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045623" y="4673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A0F14A40-A001-5B2A-3C53-11A2954A6F2D}"/>
                    </a:ext>
                  </a:extLst>
                </p:cNvPr>
                <p:cNvSpPr txBox="1"/>
                <p:nvPr/>
              </p:nvSpPr>
              <p:spPr>
                <a:xfrm>
                  <a:off x="4419381" y="311506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22" name="CaixaDeTexto 21">
                  <a:extLst>
                    <a:ext uri="{FF2B5EF4-FFF2-40B4-BE49-F238E27FC236}">
                      <a16:creationId xmlns:a16="http://schemas.microsoft.com/office/drawing/2014/main" id="{A0F14A40-A001-5B2A-3C53-11A2954A6F2D}"/>
                    </a:ext>
                  </a:extLst>
                </p:cNvPr>
                <p:cNvSpPr txBox="1">
                  <a:spLocks noRot="1" noChangeAspect="1" noMove="1" noResize="1" noEditPoints="1" noAdjustHandles="1" noChangeArrowheads="1" noChangeShapeType="1" noTextEdit="1"/>
                </p:cNvSpPr>
                <p:nvPr/>
              </p:nvSpPr>
              <p:spPr>
                <a:xfrm>
                  <a:off x="4419381" y="3115062"/>
                  <a:ext cx="578069" cy="52322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3" name="Tabela 4">
                  <a:extLst>
                    <a:ext uri="{FF2B5EF4-FFF2-40B4-BE49-F238E27FC236}">
                      <a16:creationId xmlns:a16="http://schemas.microsoft.com/office/drawing/2014/main" id="{3DD5A588-7FB3-CF7D-BD89-877C69008564}"/>
                    </a:ext>
                  </a:extLst>
                </p:cNvPr>
                <p:cNvGraphicFramePr>
                  <a:graphicFrameLocks/>
                </p:cNvGraphicFramePr>
                <p:nvPr>
                  <p:extLst>
                    <p:ext uri="{D42A27DB-BD31-4B8C-83A1-F6EECF244321}">
                      <p14:modId xmlns:p14="http://schemas.microsoft.com/office/powerpoint/2010/main" val="1435460298"/>
                    </p:ext>
                  </p:extLst>
                </p:nvPr>
              </p:nvGraphicFramePr>
              <p:xfrm>
                <a:off x="5045623" y="306511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3" name="Tabela 4">
                  <a:extLst>
                    <a:ext uri="{FF2B5EF4-FFF2-40B4-BE49-F238E27FC236}">
                      <a16:creationId xmlns:a16="http://schemas.microsoft.com/office/drawing/2014/main" id="{3DD5A588-7FB3-CF7D-BD89-877C69008564}"/>
                    </a:ext>
                  </a:extLst>
                </p:cNvPr>
                <p:cNvGraphicFramePr>
                  <a:graphicFrameLocks/>
                </p:cNvGraphicFramePr>
                <p:nvPr>
                  <p:extLst>
                    <p:ext uri="{D42A27DB-BD31-4B8C-83A1-F6EECF244321}">
                      <p14:modId xmlns:p14="http://schemas.microsoft.com/office/powerpoint/2010/main" val="1435460298"/>
                    </p:ext>
                  </p:extLst>
                </p:nvPr>
              </p:nvGraphicFramePr>
              <p:xfrm>
                <a:off x="5045623" y="306511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4" name="CaixaDeTexto 23">
              <a:extLst>
                <a:ext uri="{FF2B5EF4-FFF2-40B4-BE49-F238E27FC236}">
                  <a16:creationId xmlns:a16="http://schemas.microsoft.com/office/drawing/2014/main" id="{4C880960-A047-F50E-D355-8A2786955E8B}"/>
                </a:ext>
              </a:extLst>
            </p:cNvPr>
            <p:cNvSpPr txBox="1"/>
            <p:nvPr/>
          </p:nvSpPr>
          <p:spPr>
            <a:xfrm>
              <a:off x="5045622" y="2680127"/>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3C7D3423-06C3-901D-A9E0-00C2F55C6C70}"/>
                    </a:ext>
                  </a:extLst>
                </p:cNvPr>
                <p:cNvSpPr txBox="1"/>
                <p:nvPr/>
              </p:nvSpPr>
              <p:spPr>
                <a:xfrm>
                  <a:off x="4419380" y="535626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25" name="CaixaDeTexto 24">
                  <a:extLst>
                    <a:ext uri="{FF2B5EF4-FFF2-40B4-BE49-F238E27FC236}">
                      <a16:creationId xmlns:a16="http://schemas.microsoft.com/office/drawing/2014/main" id="{3C7D3423-06C3-901D-A9E0-00C2F55C6C70}"/>
                    </a:ext>
                  </a:extLst>
                </p:cNvPr>
                <p:cNvSpPr txBox="1">
                  <a:spLocks noRot="1" noChangeAspect="1" noMove="1" noResize="1" noEditPoints="1" noAdjustHandles="1" noChangeArrowheads="1" noChangeShapeType="1" noTextEdit="1"/>
                </p:cNvSpPr>
                <p:nvPr/>
              </p:nvSpPr>
              <p:spPr>
                <a:xfrm>
                  <a:off x="4419380" y="5356261"/>
                  <a:ext cx="578069" cy="52322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6" name="Tabela 4">
                  <a:extLst>
                    <a:ext uri="{FF2B5EF4-FFF2-40B4-BE49-F238E27FC236}">
                      <a16:creationId xmlns:a16="http://schemas.microsoft.com/office/drawing/2014/main" id="{151DFBB2-EF9C-90CA-2CC0-A48170E71137}"/>
                    </a:ext>
                  </a:extLst>
                </p:cNvPr>
                <p:cNvGraphicFramePr>
                  <a:graphicFrameLocks/>
                </p:cNvGraphicFramePr>
                <p:nvPr>
                  <p:extLst>
                    <p:ext uri="{D42A27DB-BD31-4B8C-83A1-F6EECF244321}">
                      <p14:modId xmlns:p14="http://schemas.microsoft.com/office/powerpoint/2010/main" val="3142053723"/>
                    </p:ext>
                  </p:extLst>
                </p:nvPr>
              </p:nvGraphicFramePr>
              <p:xfrm>
                <a:off x="5045622" y="530631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6" name="Tabela 4">
                  <a:extLst>
                    <a:ext uri="{FF2B5EF4-FFF2-40B4-BE49-F238E27FC236}">
                      <a16:creationId xmlns:a16="http://schemas.microsoft.com/office/drawing/2014/main" id="{151DFBB2-EF9C-90CA-2CC0-A48170E71137}"/>
                    </a:ext>
                  </a:extLst>
                </p:cNvPr>
                <p:cNvGraphicFramePr>
                  <a:graphicFrameLocks/>
                </p:cNvGraphicFramePr>
                <p:nvPr>
                  <p:extLst>
                    <p:ext uri="{D42A27DB-BD31-4B8C-83A1-F6EECF244321}">
                      <p14:modId xmlns:p14="http://schemas.microsoft.com/office/powerpoint/2010/main" val="3142053723"/>
                    </p:ext>
                  </p:extLst>
                </p:nvPr>
              </p:nvGraphicFramePr>
              <p:xfrm>
                <a:off x="5045622" y="530631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7" name="CaixaDeTexto 26">
              <a:extLst>
                <a:ext uri="{FF2B5EF4-FFF2-40B4-BE49-F238E27FC236}">
                  <a16:creationId xmlns:a16="http://schemas.microsoft.com/office/drawing/2014/main" id="{FD243296-8FA3-2FF3-C7E0-09DD055D6E57}"/>
                </a:ext>
              </a:extLst>
            </p:cNvPr>
            <p:cNvSpPr txBox="1"/>
            <p:nvPr/>
          </p:nvSpPr>
          <p:spPr>
            <a:xfrm>
              <a:off x="5045621" y="4921326"/>
              <a:ext cx="870606" cy="369332"/>
            </a:xfrm>
            <a:prstGeom prst="rect">
              <a:avLst/>
            </a:prstGeom>
            <a:noFill/>
          </p:spPr>
          <p:txBody>
            <a:bodyPr wrap="square" rtlCol="0">
              <a:spAutoFit/>
            </a:bodyPr>
            <a:lstStyle/>
            <a:p>
              <a:pPr algn="ctr"/>
              <a:r>
                <a:rPr lang="pt-BR" dirty="0"/>
                <a:t>Output</a:t>
              </a:r>
            </a:p>
          </p:txBody>
        </p:sp>
        <p:sp>
          <p:nvSpPr>
            <p:cNvPr id="28" name="Seta: para a Direita 27">
              <a:extLst>
                <a:ext uri="{FF2B5EF4-FFF2-40B4-BE49-F238E27FC236}">
                  <a16:creationId xmlns:a16="http://schemas.microsoft.com/office/drawing/2014/main" id="{2B5E4F88-7C95-E8B9-4506-61ECCE8FE71C}"/>
                </a:ext>
              </a:extLst>
            </p:cNvPr>
            <p:cNvSpPr/>
            <p:nvPr/>
          </p:nvSpPr>
          <p:spPr>
            <a:xfrm rot="5400000">
              <a:off x="3642453" y="2041842"/>
              <a:ext cx="305455" cy="408291"/>
            </a:xfrm>
            <a:prstGeom prst="rightArrow">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29" name="Seta: para a Direita 28">
              <a:extLst>
                <a:ext uri="{FF2B5EF4-FFF2-40B4-BE49-F238E27FC236}">
                  <a16:creationId xmlns:a16="http://schemas.microsoft.com/office/drawing/2014/main" id="{E8349426-7287-7D6C-3BE4-34C67AF1CBD6}"/>
                </a:ext>
              </a:extLst>
            </p:cNvPr>
            <p:cNvSpPr/>
            <p:nvPr/>
          </p:nvSpPr>
          <p:spPr>
            <a:xfrm rot="5400000">
              <a:off x="3648882" y="4235466"/>
              <a:ext cx="305455" cy="408291"/>
            </a:xfrm>
            <a:prstGeom prst="rightArrow">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4017622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Agrupar 53">
            <a:extLst>
              <a:ext uri="{FF2B5EF4-FFF2-40B4-BE49-F238E27FC236}">
                <a16:creationId xmlns:a16="http://schemas.microsoft.com/office/drawing/2014/main" id="{B852FB9C-6431-A8BA-1EEB-AD6AC2EE1D7F}"/>
              </a:ext>
            </a:extLst>
          </p:cNvPr>
          <p:cNvGrpSpPr/>
          <p:nvPr/>
        </p:nvGrpSpPr>
        <p:grpSpPr>
          <a:xfrm>
            <a:off x="990729" y="1681050"/>
            <a:ext cx="7978978" cy="4250552"/>
            <a:chOff x="990729" y="1681050"/>
            <a:chExt cx="7978978" cy="4250552"/>
          </a:xfrm>
        </p:grpSpPr>
        <p:grpSp>
          <p:nvGrpSpPr>
            <p:cNvPr id="53" name="Agrupar 52">
              <a:extLst>
                <a:ext uri="{FF2B5EF4-FFF2-40B4-BE49-F238E27FC236}">
                  <a16:creationId xmlns:a16="http://schemas.microsoft.com/office/drawing/2014/main" id="{ABCDAC50-1159-41CA-5DAC-B1BF550E4078}"/>
                </a:ext>
              </a:extLst>
            </p:cNvPr>
            <p:cNvGrpSpPr/>
            <p:nvPr/>
          </p:nvGrpSpPr>
          <p:grpSpPr>
            <a:xfrm>
              <a:off x="991915" y="1681050"/>
              <a:ext cx="7961097" cy="4250552"/>
              <a:chOff x="991915" y="1681050"/>
              <a:chExt cx="7961097"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97833593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97833593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482886799"/>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482886799"/>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460367381"/>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460367381"/>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874099308"/>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874099308"/>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85696978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85696978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2613255268"/>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2613255268"/>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3977964058"/>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3977964058"/>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981471261"/>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981471261"/>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3934252241"/>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3934252241"/>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3326379338"/>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3326379338"/>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769381372"/>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769381372"/>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576135963"/>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576135963"/>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3301185566"/>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3301185566"/>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gr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099101"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099101"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3103281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CF2BC960-C732-DE9A-4C42-83C203EE1EE1}"/>
              </a:ext>
            </a:extLst>
          </p:cNvPr>
          <p:cNvGrpSpPr/>
          <p:nvPr/>
        </p:nvGrpSpPr>
        <p:grpSpPr>
          <a:xfrm>
            <a:off x="990729" y="1681050"/>
            <a:ext cx="7978978" cy="4250552"/>
            <a:chOff x="990729" y="1681050"/>
            <a:chExt cx="7978978"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80545566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80545566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4136631534"/>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4136631534"/>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1140630855"/>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1140630855"/>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4044064367"/>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4044064367"/>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209333597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209333597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163184752"/>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163184752"/>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3568571525"/>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3568571525"/>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24187240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24187240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3382237516"/>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3382237516"/>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2584591626"/>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2584591626"/>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240823566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240823566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2997975939"/>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2997975939"/>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3201600385"/>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3201600385"/>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099101"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099101"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89701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Estrutura espacial</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5679931" y="1690688"/>
            <a:ext cx="6393419" cy="5167311"/>
          </a:xfrm>
        </p:spPr>
        <p:txBody>
          <a:bodyPr>
            <a:normAutofit/>
          </a:bodyPr>
          <a:lstStyle/>
          <a:p>
            <a:r>
              <a:rPr lang="pt-BR" dirty="0"/>
              <a:t>Assim, a </a:t>
            </a:r>
            <a:r>
              <a:rPr lang="pt-BR" b="1" i="1" dirty="0">
                <a:solidFill>
                  <a:srgbClr val="00B050"/>
                </a:solidFill>
              </a:rPr>
              <a:t>conectividade total dos neurônios em uma DNN é um </a:t>
            </a:r>
            <a:r>
              <a:rPr lang="pt-BR" b="1" i="1" dirty="0">
                <a:solidFill>
                  <a:srgbClr val="7030A0"/>
                </a:solidFill>
              </a:rPr>
              <a:t>desperdício</a:t>
            </a:r>
            <a:r>
              <a:rPr lang="pt-BR" b="1" i="1" dirty="0">
                <a:solidFill>
                  <a:srgbClr val="00B050"/>
                </a:solidFill>
              </a:rPr>
              <a:t> </a:t>
            </a:r>
            <a:r>
              <a:rPr lang="pt-BR" dirty="0"/>
              <a:t>para propósitos como o reconhecimento de </a:t>
            </a:r>
            <a:r>
              <a:rPr lang="pt-BR" b="1" i="1" dirty="0">
                <a:solidFill>
                  <a:srgbClr val="00B050"/>
                </a:solidFill>
              </a:rPr>
              <a:t>imagens</a:t>
            </a:r>
            <a:r>
              <a:rPr lang="pt-BR" dirty="0"/>
              <a:t> que são </a:t>
            </a:r>
            <a:r>
              <a:rPr lang="pt-BR" b="1" i="1" dirty="0">
                <a:solidFill>
                  <a:srgbClr val="00B050"/>
                </a:solidFill>
              </a:rPr>
              <a:t>dominados</a:t>
            </a:r>
            <a:r>
              <a:rPr lang="pt-BR" dirty="0"/>
              <a:t> por </a:t>
            </a:r>
            <a:r>
              <a:rPr lang="pt-BR" b="1" i="1" dirty="0">
                <a:solidFill>
                  <a:srgbClr val="7030A0"/>
                </a:solidFill>
              </a:rPr>
              <a:t>padrões espacialmente locais</a:t>
            </a:r>
            <a:r>
              <a:rPr lang="pt-BR" dirty="0"/>
              <a:t>.</a:t>
            </a:r>
          </a:p>
          <a:p>
            <a:r>
              <a:rPr lang="pt-BR" dirty="0"/>
              <a:t>Além disso, por serem densamente conectadas, as </a:t>
            </a:r>
            <a:r>
              <a:rPr lang="pt-BR" b="1" i="1" dirty="0" err="1">
                <a:solidFill>
                  <a:srgbClr val="00B050"/>
                </a:solidFill>
              </a:rPr>
              <a:t>DNNs</a:t>
            </a:r>
            <a:r>
              <a:rPr lang="pt-BR" b="1" i="1" dirty="0">
                <a:solidFill>
                  <a:srgbClr val="00B050"/>
                </a:solidFill>
              </a:rPr>
              <a:t> requerem </a:t>
            </a:r>
            <a:r>
              <a:rPr lang="pt-BR" b="1" i="1" dirty="0">
                <a:solidFill>
                  <a:srgbClr val="00B050"/>
                </a:solidFill>
                <a:effectLst/>
              </a:rPr>
              <a:t>um grande número de parâmetros, levando a um alto custo computacional</a:t>
            </a:r>
            <a:r>
              <a:rPr lang="pt-BR" b="0" i="0" dirty="0">
                <a:effectLst/>
              </a:rPr>
              <a:t>.</a:t>
            </a:r>
            <a:endParaRPr lang="pt-BR" dirty="0"/>
          </a:p>
        </p:txBody>
      </p:sp>
      <p:grpSp>
        <p:nvGrpSpPr>
          <p:cNvPr id="4" name="Agrupar 3">
            <a:extLst>
              <a:ext uri="{FF2B5EF4-FFF2-40B4-BE49-F238E27FC236}">
                <a16:creationId xmlns:a16="http://schemas.microsoft.com/office/drawing/2014/main" id="{66F683E1-CBA1-6C0C-2E99-63D108B5F7CD}"/>
              </a:ext>
            </a:extLst>
          </p:cNvPr>
          <p:cNvGrpSpPr/>
          <p:nvPr/>
        </p:nvGrpSpPr>
        <p:grpSpPr>
          <a:xfrm>
            <a:off x="1407560" y="2002400"/>
            <a:ext cx="2686050" cy="3504074"/>
            <a:chOff x="1407560" y="2002400"/>
            <a:chExt cx="2686050" cy="3504074"/>
          </a:xfrm>
        </p:grpSpPr>
        <p:pic>
          <p:nvPicPr>
            <p:cNvPr id="1032" name="Picture 8" descr="Cat Sounds:Amazon.com.br:Appstore for Android">
              <a:extLst>
                <a:ext uri="{FF2B5EF4-FFF2-40B4-BE49-F238E27FC236}">
                  <a16:creationId xmlns:a16="http://schemas.microsoft.com/office/drawing/2014/main" id="{A7970926-2B3A-AEDE-AC8B-A2A98FA1F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79" t="7842" r="18218" b="8662"/>
            <a:stretch/>
          </p:blipFill>
          <p:spPr bwMode="auto">
            <a:xfrm>
              <a:off x="1407560" y="2002400"/>
              <a:ext cx="2686050" cy="350407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CD4003C3-0C7C-1D8E-74B7-646F03CF6A54}"/>
                </a:ext>
              </a:extLst>
            </p:cNvPr>
            <p:cNvSpPr/>
            <p:nvPr/>
          </p:nvSpPr>
          <p:spPr>
            <a:xfrm>
              <a:off x="2498585" y="200240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89B771EE-0EBA-4D92-9502-0794CE05D00A}"/>
                </a:ext>
              </a:extLst>
            </p:cNvPr>
            <p:cNvSpPr/>
            <p:nvPr/>
          </p:nvSpPr>
          <p:spPr>
            <a:xfrm>
              <a:off x="2624585" y="2938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1A00E978-C90E-8E55-839D-00AD3033D2CC}"/>
                </a:ext>
              </a:extLst>
            </p:cNvPr>
            <p:cNvSpPr/>
            <p:nvPr/>
          </p:nvSpPr>
          <p:spPr>
            <a:xfrm>
              <a:off x="2810323" y="3190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96FCAC61-7225-5213-0F9A-14993EBBD0A2}"/>
                </a:ext>
              </a:extLst>
            </p:cNvPr>
            <p:cNvSpPr/>
            <p:nvPr/>
          </p:nvSpPr>
          <p:spPr>
            <a:xfrm>
              <a:off x="2750585" y="3442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0A74E7E2-1897-EF81-EA84-5E6CFA67601B}"/>
                </a:ext>
              </a:extLst>
            </p:cNvPr>
            <p:cNvSpPr/>
            <p:nvPr/>
          </p:nvSpPr>
          <p:spPr>
            <a:xfrm>
              <a:off x="1414064" y="44500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C53EDD42-B6EA-C25A-D2AA-5151E121664C}"/>
                </a:ext>
              </a:extLst>
            </p:cNvPr>
            <p:cNvSpPr/>
            <p:nvPr/>
          </p:nvSpPr>
          <p:spPr>
            <a:xfrm>
              <a:off x="2300735"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A020F276-B44C-12BD-B41F-27663F4CADAB}"/>
                </a:ext>
              </a:extLst>
            </p:cNvPr>
            <p:cNvSpPr/>
            <p:nvPr/>
          </p:nvSpPr>
          <p:spPr>
            <a:xfrm>
              <a:off x="3113356"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CBE0E914-7E1B-DA81-472B-5F87D15B86F7}"/>
                </a:ext>
              </a:extLst>
            </p:cNvPr>
            <p:cNvSpPr/>
            <p:nvPr/>
          </p:nvSpPr>
          <p:spPr>
            <a:xfrm>
              <a:off x="3239356" y="4316468"/>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FCE2FD66-A6F8-9ED4-968A-EA6ECE24713B}"/>
                </a:ext>
              </a:extLst>
            </p:cNvPr>
            <p:cNvSpPr/>
            <p:nvPr/>
          </p:nvSpPr>
          <p:spPr>
            <a:xfrm>
              <a:off x="3596135" y="272685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31309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2CB9575F-57C6-8038-26C6-0AFED3A1B57F}"/>
              </a:ext>
            </a:extLst>
          </p:cNvPr>
          <p:cNvGrpSpPr/>
          <p:nvPr/>
        </p:nvGrpSpPr>
        <p:grpSpPr>
          <a:xfrm>
            <a:off x="990729" y="1681050"/>
            <a:ext cx="7978978" cy="4250552"/>
            <a:chOff x="990729" y="1681050"/>
            <a:chExt cx="7978978"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1313034814"/>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1313034814"/>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1300052530"/>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1300052530"/>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241290506"/>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241290506"/>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3940279896"/>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3940279896"/>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60328828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60328828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724797774"/>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724797774"/>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2215063193"/>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2215063193"/>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2278147743"/>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2278147743"/>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1568658690"/>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1568658690"/>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3060610719"/>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3060610719"/>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1615579303"/>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1615579303"/>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1291485641"/>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1291485641"/>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26864083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26864083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099101"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099101"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2691523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1D71BDE5-600D-5EB4-6E57-2C26BB4FD8E5}"/>
              </a:ext>
            </a:extLst>
          </p:cNvPr>
          <p:cNvGrpSpPr/>
          <p:nvPr/>
        </p:nvGrpSpPr>
        <p:grpSpPr>
          <a:xfrm>
            <a:off x="990729" y="1681050"/>
            <a:ext cx="8212520" cy="4250552"/>
            <a:chOff x="990729" y="1681050"/>
            <a:chExt cx="8212520"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4113124509"/>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4113124509"/>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3383989985"/>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3383989985"/>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136936553"/>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136936553"/>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2462528071"/>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2462528071"/>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28994469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28994469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920481600"/>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920481600"/>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711511094"/>
                    </p:ext>
                  </p:extLst>
                </p:nvPr>
              </p:nvGraphicFramePr>
              <p:xfrm>
                <a:off x="8082405" y="3616661"/>
                <a:ext cx="1120844" cy="803490"/>
              </p:xfrm>
              <a:graphic>
                <a:graphicData uri="http://schemas.openxmlformats.org/drawingml/2006/table">
                  <a:tbl>
                    <a:tblPr firstRow="1" bandRow="1">
                      <a:tableStyleId>{5C22544A-7EE6-4342-B048-85BDC9FD1C3A}</a:tableStyleId>
                    </a:tblPr>
                    <a:tblGrid>
                      <a:gridCol w="560422">
                        <a:extLst>
                          <a:ext uri="{9D8B030D-6E8A-4147-A177-3AD203B41FA5}">
                            <a16:colId xmlns:a16="http://schemas.microsoft.com/office/drawing/2014/main" val="3650072185"/>
                          </a:ext>
                        </a:extLst>
                      </a:gridCol>
                      <a:gridCol w="560422">
                        <a:extLst>
                          <a:ext uri="{9D8B030D-6E8A-4147-A177-3AD203B41FA5}">
                            <a16:colId xmlns:a16="http://schemas.microsoft.com/office/drawing/2014/main" val="1992468736"/>
                          </a:ext>
                        </a:extLst>
                      </a:gridCol>
                    </a:tblGrid>
                    <a:tr h="401745">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401745">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711511094"/>
                    </p:ext>
                  </p:extLst>
                </p:nvPr>
              </p:nvGraphicFramePr>
              <p:xfrm>
                <a:off x="8082405" y="3616661"/>
                <a:ext cx="1120844" cy="803490"/>
              </p:xfrm>
              <a:graphic>
                <a:graphicData uri="http://schemas.openxmlformats.org/drawingml/2006/table">
                  <a:tbl>
                    <a:tblPr firstRow="1" bandRow="1">
                      <a:tableStyleId>{5C22544A-7EE6-4342-B048-85BDC9FD1C3A}</a:tableStyleId>
                    </a:tblPr>
                    <a:tblGrid>
                      <a:gridCol w="560422">
                        <a:extLst>
                          <a:ext uri="{9D8B030D-6E8A-4147-A177-3AD203B41FA5}">
                            <a16:colId xmlns:a16="http://schemas.microsoft.com/office/drawing/2014/main" val="3650072185"/>
                          </a:ext>
                        </a:extLst>
                      </a:gridCol>
                      <a:gridCol w="560422">
                        <a:extLst>
                          <a:ext uri="{9D8B030D-6E8A-4147-A177-3AD203B41FA5}">
                            <a16:colId xmlns:a16="http://schemas.microsoft.com/office/drawing/2014/main" val="1992468736"/>
                          </a:ext>
                        </a:extLst>
                      </a:gridCol>
                    </a:tblGrid>
                    <a:tr h="401745">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401745">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10121995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10121995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825410649"/>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825410649"/>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757539565"/>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757539565"/>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141189294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141189294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1124320732"/>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1124320732"/>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19472039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19472039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224240"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224240"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22048174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Agrupar 28">
            <a:extLst>
              <a:ext uri="{FF2B5EF4-FFF2-40B4-BE49-F238E27FC236}">
                <a16:creationId xmlns:a16="http://schemas.microsoft.com/office/drawing/2014/main" id="{4BB876CA-A8C2-72B7-27CC-77BA7ADBD1DA}"/>
              </a:ext>
            </a:extLst>
          </p:cNvPr>
          <p:cNvGrpSpPr/>
          <p:nvPr/>
        </p:nvGrpSpPr>
        <p:grpSpPr>
          <a:xfrm>
            <a:off x="2178507" y="923406"/>
            <a:ext cx="7487082" cy="5105556"/>
            <a:chOff x="2178507" y="923406"/>
            <a:chExt cx="7487082" cy="5105556"/>
          </a:xfrm>
        </p:grpSpPr>
        <mc:AlternateContent xmlns:mc="http://schemas.openxmlformats.org/markup-compatibility/2006" xmlns:a14="http://schemas.microsoft.com/office/drawing/2010/main">
          <mc:Choice Requires="a14">
            <p:graphicFrame>
              <p:nvGraphicFramePr>
                <p:cNvPr id="83" name="Tabela 4">
                  <a:extLst>
                    <a:ext uri="{FF2B5EF4-FFF2-40B4-BE49-F238E27FC236}">
                      <a16:creationId xmlns:a16="http://schemas.microsoft.com/office/drawing/2014/main" id="{832D0791-B3A2-B520-E5EB-A3B29FA99E5C}"/>
                    </a:ext>
                  </a:extLst>
                </p:cNvPr>
                <p:cNvGraphicFramePr>
                  <a:graphicFrameLocks/>
                </p:cNvGraphicFramePr>
                <p:nvPr>
                  <p:extLst>
                    <p:ext uri="{D42A27DB-BD31-4B8C-83A1-F6EECF244321}">
                      <p14:modId xmlns:p14="http://schemas.microsoft.com/office/powerpoint/2010/main" val="1006995446"/>
                    </p:ext>
                  </p:extLst>
                </p:nvPr>
              </p:nvGraphicFramePr>
              <p:xfrm>
                <a:off x="8794983" y="268993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83" name="Tabela 4">
                  <a:extLst>
                    <a:ext uri="{FF2B5EF4-FFF2-40B4-BE49-F238E27FC236}">
                      <a16:creationId xmlns:a16="http://schemas.microsoft.com/office/drawing/2014/main" id="{832D0791-B3A2-B520-E5EB-A3B29FA99E5C}"/>
                    </a:ext>
                  </a:extLst>
                </p:cNvPr>
                <p:cNvGraphicFramePr>
                  <a:graphicFrameLocks/>
                </p:cNvGraphicFramePr>
                <p:nvPr>
                  <p:extLst>
                    <p:ext uri="{D42A27DB-BD31-4B8C-83A1-F6EECF244321}">
                      <p14:modId xmlns:p14="http://schemas.microsoft.com/office/powerpoint/2010/main" val="1006995446"/>
                    </p:ext>
                  </p:extLst>
                </p:nvPr>
              </p:nvGraphicFramePr>
              <p:xfrm>
                <a:off x="8794983" y="268993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2177195770"/>
                    </p:ext>
                  </p:extLst>
                </p:nvPr>
              </p:nvGraphicFramePr>
              <p:xfrm>
                <a:off x="4989705" y="190475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2177195770"/>
                    </p:ext>
                  </p:extLst>
                </p:nvPr>
              </p:nvGraphicFramePr>
              <p:xfrm>
                <a:off x="4989705" y="190475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3560625199"/>
                    </p:ext>
                  </p:extLst>
                </p:nvPr>
              </p:nvGraphicFramePr>
              <p:xfrm>
                <a:off x="4803010" y="2088249"/>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3560625199"/>
                    </p:ext>
                  </p:extLst>
                </p:nvPr>
              </p:nvGraphicFramePr>
              <p:xfrm>
                <a:off x="4803010" y="2088249"/>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531628469"/>
                    </p:ext>
                  </p:extLst>
                </p:nvPr>
              </p:nvGraphicFramePr>
              <p:xfrm>
                <a:off x="2558065" y="178167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531628469"/>
                    </p:ext>
                  </p:extLst>
                </p:nvPr>
              </p:nvGraphicFramePr>
              <p:xfrm>
                <a:off x="2558065" y="178167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1330003502"/>
                    </p:ext>
                  </p:extLst>
                </p:nvPr>
              </p:nvGraphicFramePr>
              <p:xfrm>
                <a:off x="2368879" y="1959558"/>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1330003502"/>
                    </p:ext>
                  </p:extLst>
                </p:nvPr>
              </p:nvGraphicFramePr>
              <p:xfrm>
                <a:off x="2368879" y="1959558"/>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2361400" y="939299"/>
              <a:ext cx="1601134" cy="369332"/>
            </a:xfrm>
            <a:prstGeom prst="rect">
              <a:avLst/>
            </a:prstGeom>
            <a:noFill/>
          </p:spPr>
          <p:txBody>
            <a:bodyPr wrap="square" rtlCol="0">
              <a:spAutoFit/>
            </a:bodyPr>
            <a:lstStyle/>
            <a:p>
              <a:pPr algn="ctr"/>
              <a:r>
                <a:rPr lang="pt-BR" b="1"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1495473524"/>
                    </p:ext>
                  </p:extLst>
                </p:nvPr>
              </p:nvGraphicFramePr>
              <p:xfrm>
                <a:off x="2179693" y="213744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1495473524"/>
                    </p:ext>
                  </p:extLst>
                </p:nvPr>
              </p:nvGraphicFramePr>
              <p:xfrm>
                <a:off x="2179693" y="213744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2799221797"/>
                    </p:ext>
                  </p:extLst>
                </p:nvPr>
              </p:nvGraphicFramePr>
              <p:xfrm>
                <a:off x="4651842" y="224281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2799221797"/>
                    </p:ext>
                  </p:extLst>
                </p:nvPr>
              </p:nvGraphicFramePr>
              <p:xfrm>
                <a:off x="4651842" y="224281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4116404" y="229582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4116404" y="2295824"/>
                  <a:ext cx="578069" cy="461665"/>
                </a:xfrm>
                <a:prstGeom prst="rect">
                  <a:avLst/>
                </a:prstGeom>
                <a:blipFill>
                  <a:blip r:embed="rId2"/>
                  <a:stretch>
                    <a:fillRect b="-10667"/>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4691096" y="923406"/>
              <a:ext cx="1157394" cy="381130"/>
            </a:xfrm>
            <a:prstGeom prst="rect">
              <a:avLst/>
            </a:prstGeom>
            <a:noFill/>
          </p:spPr>
          <p:txBody>
            <a:bodyPr wrap="square" rtlCol="0">
              <a:spAutoFit/>
            </a:bodyPr>
            <a:lstStyle/>
            <a:p>
              <a:pPr algn="ctr"/>
              <a:r>
                <a:rPr lang="pt-BR" b="1" dirty="0"/>
                <a:t>Kernels</a:t>
              </a:r>
            </a:p>
          </p:txBody>
        </p:sp>
        <p:sp>
          <p:nvSpPr>
            <p:cNvPr id="43" name="CaixaDeTexto 42">
              <a:extLst>
                <a:ext uri="{FF2B5EF4-FFF2-40B4-BE49-F238E27FC236}">
                  <a16:creationId xmlns:a16="http://schemas.microsoft.com/office/drawing/2014/main" id="{015D1AB5-CE41-FC4A-B444-1A433ADAEC37}"/>
                </a:ext>
              </a:extLst>
            </p:cNvPr>
            <p:cNvSpPr txBox="1"/>
            <p:nvPr/>
          </p:nvSpPr>
          <p:spPr>
            <a:xfrm>
              <a:off x="8766679" y="939299"/>
              <a:ext cx="870606" cy="369332"/>
            </a:xfrm>
            <a:prstGeom prst="rect">
              <a:avLst/>
            </a:prstGeom>
            <a:noFill/>
          </p:spPr>
          <p:txBody>
            <a:bodyPr wrap="square" rtlCol="0">
              <a:spAutoFit/>
            </a:bodyPr>
            <a:lstStyle/>
            <a:p>
              <a:pPr algn="ctr"/>
              <a:r>
                <a:rPr lang="pt-BR" b="1" dirty="0"/>
                <a:t>Output</a:t>
              </a: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2178507" y="3343676"/>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2178507" y="3343676"/>
                  <a:ext cx="1243014"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4459727" y="3046736"/>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4459727" y="3046736"/>
                  <a:ext cx="1243014"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605108" y="3650178"/>
                  <a:ext cx="1060481" cy="369332"/>
                </a:xfrm>
                <a:prstGeom prst="rect">
                  <a:avLst/>
                </a:prstGeom>
                <a:noFill/>
              </p:spPr>
              <p:txBody>
                <a:bodyPr wrap="square" rtlCol="0">
                  <a:spAutoFit/>
                </a:bodyPr>
                <a:lstStyle/>
                <a:p>
                  <a14:m>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r>
                        <a:rPr lang="pt-BR" i="1">
                          <a:latin typeface="Cambria Math" panose="02040503050406030204" pitchFamily="18" charset="0"/>
                          <a:ea typeface="Cambria Math" panose="02040503050406030204" pitchFamily="18" charset="0"/>
                        </a:rPr>
                        <m:t>×</m:t>
                      </m:r>
                    </m:oMath>
                  </a14:m>
                  <a:r>
                    <a:rPr lang="pt-BR" dirty="0"/>
                    <a:t>2</a:t>
                  </a:r>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605108" y="3650178"/>
                  <a:ext cx="1060481" cy="369332"/>
                </a:xfrm>
                <a:prstGeom prst="rect">
                  <a:avLst/>
                </a:prstGeom>
                <a:blipFill>
                  <a:blip r:embed="rId5"/>
                  <a:stretch>
                    <a:fillRect t="-10000" r="-1724"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14" name="Tabela 13">
                  <a:extLst>
                    <a:ext uri="{FF2B5EF4-FFF2-40B4-BE49-F238E27FC236}">
                      <a16:creationId xmlns:a16="http://schemas.microsoft.com/office/drawing/2014/main" id="{30DDB50C-ACE5-B0EC-CD12-B5EA191DB103}"/>
                    </a:ext>
                  </a:extLst>
                </p:cNvPr>
                <p:cNvGraphicFramePr>
                  <a:graphicFrameLocks/>
                </p:cNvGraphicFramePr>
                <p:nvPr>
                  <p:extLst>
                    <p:ext uri="{D42A27DB-BD31-4B8C-83A1-F6EECF244321}">
                      <p14:modId xmlns:p14="http://schemas.microsoft.com/office/powerpoint/2010/main" val="512641684"/>
                    </p:ext>
                  </p:extLst>
                </p:nvPr>
              </p:nvGraphicFramePr>
              <p:xfrm>
                <a:off x="4989705" y="393448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14" name="Tabela 13">
                  <a:extLst>
                    <a:ext uri="{FF2B5EF4-FFF2-40B4-BE49-F238E27FC236}">
                      <a16:creationId xmlns:a16="http://schemas.microsoft.com/office/drawing/2014/main" id="{30DDB50C-ACE5-B0EC-CD12-B5EA191DB103}"/>
                    </a:ext>
                  </a:extLst>
                </p:cNvPr>
                <p:cNvGraphicFramePr>
                  <a:graphicFrameLocks/>
                </p:cNvGraphicFramePr>
                <p:nvPr>
                  <p:extLst>
                    <p:ext uri="{D42A27DB-BD31-4B8C-83A1-F6EECF244321}">
                      <p14:modId xmlns:p14="http://schemas.microsoft.com/office/powerpoint/2010/main" val="512641684"/>
                    </p:ext>
                  </p:extLst>
                </p:nvPr>
              </p:nvGraphicFramePr>
              <p:xfrm>
                <a:off x="4989705" y="393448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ela 14">
                  <a:extLst>
                    <a:ext uri="{FF2B5EF4-FFF2-40B4-BE49-F238E27FC236}">
                      <a16:creationId xmlns:a16="http://schemas.microsoft.com/office/drawing/2014/main" id="{5CE01A46-AB76-0705-9DF2-299967F3AAD7}"/>
                    </a:ext>
                  </a:extLst>
                </p:cNvPr>
                <p:cNvGraphicFramePr>
                  <a:graphicFrameLocks/>
                </p:cNvGraphicFramePr>
                <p:nvPr>
                  <p:extLst>
                    <p:ext uri="{D42A27DB-BD31-4B8C-83A1-F6EECF244321}">
                      <p14:modId xmlns:p14="http://schemas.microsoft.com/office/powerpoint/2010/main" val="1015092618"/>
                    </p:ext>
                  </p:extLst>
                </p:nvPr>
              </p:nvGraphicFramePr>
              <p:xfrm>
                <a:off x="4803010" y="4117985"/>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15" name="Tabela 14">
                  <a:extLst>
                    <a:ext uri="{FF2B5EF4-FFF2-40B4-BE49-F238E27FC236}">
                      <a16:creationId xmlns:a16="http://schemas.microsoft.com/office/drawing/2014/main" id="{5CE01A46-AB76-0705-9DF2-299967F3AAD7}"/>
                    </a:ext>
                  </a:extLst>
                </p:cNvPr>
                <p:cNvGraphicFramePr>
                  <a:graphicFrameLocks/>
                </p:cNvGraphicFramePr>
                <p:nvPr>
                  <p:extLst>
                    <p:ext uri="{D42A27DB-BD31-4B8C-83A1-F6EECF244321}">
                      <p14:modId xmlns:p14="http://schemas.microsoft.com/office/powerpoint/2010/main" val="1015092618"/>
                    </p:ext>
                  </p:extLst>
                </p:nvPr>
              </p:nvGraphicFramePr>
              <p:xfrm>
                <a:off x="4803010" y="4117985"/>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ela 15">
                  <a:extLst>
                    <a:ext uri="{FF2B5EF4-FFF2-40B4-BE49-F238E27FC236}">
                      <a16:creationId xmlns:a16="http://schemas.microsoft.com/office/drawing/2014/main" id="{D9565C8B-9A17-050F-8C1E-F93EC8F879B4}"/>
                    </a:ext>
                  </a:extLst>
                </p:cNvPr>
                <p:cNvGraphicFramePr>
                  <a:graphicFrameLocks/>
                </p:cNvGraphicFramePr>
                <p:nvPr>
                  <p:extLst>
                    <p:ext uri="{D42A27DB-BD31-4B8C-83A1-F6EECF244321}">
                      <p14:modId xmlns:p14="http://schemas.microsoft.com/office/powerpoint/2010/main" val="971188768"/>
                    </p:ext>
                  </p:extLst>
                </p:nvPr>
              </p:nvGraphicFramePr>
              <p:xfrm>
                <a:off x="4651842" y="427254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16" name="Tabela 15">
                  <a:extLst>
                    <a:ext uri="{FF2B5EF4-FFF2-40B4-BE49-F238E27FC236}">
                      <a16:creationId xmlns:a16="http://schemas.microsoft.com/office/drawing/2014/main" id="{D9565C8B-9A17-050F-8C1E-F93EC8F879B4}"/>
                    </a:ext>
                  </a:extLst>
                </p:cNvPr>
                <p:cNvGraphicFramePr>
                  <a:graphicFrameLocks/>
                </p:cNvGraphicFramePr>
                <p:nvPr>
                  <p:extLst>
                    <p:ext uri="{D42A27DB-BD31-4B8C-83A1-F6EECF244321}">
                      <p14:modId xmlns:p14="http://schemas.microsoft.com/office/powerpoint/2010/main" val="971188768"/>
                    </p:ext>
                  </p:extLst>
                </p:nvPr>
              </p:nvGraphicFramePr>
              <p:xfrm>
                <a:off x="4651842" y="427254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2B2DB4DE-79DC-6F8A-8711-A3267AED798B}"/>
                    </a:ext>
                  </a:extLst>
                </p:cNvPr>
                <p:cNvSpPr txBox="1"/>
                <p:nvPr/>
              </p:nvSpPr>
              <p:spPr>
                <a:xfrm>
                  <a:off x="4459727" y="5076472"/>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17" name="CaixaDeTexto 16">
                  <a:extLst>
                    <a:ext uri="{FF2B5EF4-FFF2-40B4-BE49-F238E27FC236}">
                      <a16:creationId xmlns:a16="http://schemas.microsoft.com/office/drawing/2014/main" id="{2B2DB4DE-79DC-6F8A-8711-A3267AED798B}"/>
                    </a:ext>
                  </a:extLst>
                </p:cNvPr>
                <p:cNvSpPr txBox="1">
                  <a:spLocks noRot="1" noChangeAspect="1" noMove="1" noResize="1" noEditPoints="1" noAdjustHandles="1" noChangeArrowheads="1" noChangeShapeType="1" noTextEdit="1"/>
                </p:cNvSpPr>
                <p:nvPr/>
              </p:nvSpPr>
              <p:spPr>
                <a:xfrm>
                  <a:off x="4459727" y="5076472"/>
                  <a:ext cx="1243014" cy="369332"/>
                </a:xfrm>
                <a:prstGeom prst="rect">
                  <a:avLst/>
                </a:prstGeom>
                <a:blipFill>
                  <a:blip r:embed="rId6"/>
                  <a:stretch>
                    <a:fillRect/>
                  </a:stretch>
                </a:blipFill>
              </p:spPr>
              <p:txBody>
                <a:bodyPr/>
                <a:lstStyle/>
                <a:p>
                  <a:r>
                    <a:rPr lang="pt-BR">
                      <a:noFill/>
                    </a:rPr>
                    <a:t> </a:t>
                  </a:r>
                </a:p>
              </p:txBody>
            </p:sp>
          </mc:Fallback>
        </mc:AlternateContent>
        <p:cxnSp>
          <p:nvCxnSpPr>
            <p:cNvPr id="22" name="Conector de Seta Reta 21">
              <a:extLst>
                <a:ext uri="{FF2B5EF4-FFF2-40B4-BE49-F238E27FC236}">
                  <a16:creationId xmlns:a16="http://schemas.microsoft.com/office/drawing/2014/main" id="{C9C3AC78-6C2B-8674-15BC-1911C674104C}"/>
                </a:ext>
              </a:extLst>
            </p:cNvPr>
            <p:cNvCxnSpPr>
              <a:cxnSpLocks/>
            </p:cNvCxnSpPr>
            <p:nvPr/>
          </p:nvCxnSpPr>
          <p:spPr>
            <a:xfrm flipV="1">
              <a:off x="3844003" y="2515818"/>
              <a:ext cx="418583" cy="8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id="{2611A343-BFE4-6A9A-3F08-7F12DB7C3987}"/>
                </a:ext>
              </a:extLst>
            </p:cNvPr>
            <p:cNvCxnSpPr>
              <a:cxnSpLocks/>
              <a:endCxn id="60" idx="1"/>
            </p:cNvCxnSpPr>
            <p:nvPr/>
          </p:nvCxnSpPr>
          <p:spPr>
            <a:xfrm rot="16200000" flipH="1">
              <a:off x="3082591" y="3303749"/>
              <a:ext cx="1959323" cy="40066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tângulo 59">
              <a:extLst>
                <a:ext uri="{FF2B5EF4-FFF2-40B4-BE49-F238E27FC236}">
                  <a16:creationId xmlns:a16="http://schemas.microsoft.com/office/drawing/2014/main" id="{C6F515CB-ED45-529B-79F1-41B9F156C22F}"/>
                </a:ext>
              </a:extLst>
            </p:cNvPr>
            <p:cNvSpPr/>
            <p:nvPr/>
          </p:nvSpPr>
          <p:spPr>
            <a:xfrm>
              <a:off x="4262586" y="4403718"/>
              <a:ext cx="221789" cy="160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9" name="CaixaDeTexto 68">
                  <a:extLst>
                    <a:ext uri="{FF2B5EF4-FFF2-40B4-BE49-F238E27FC236}">
                      <a16:creationId xmlns:a16="http://schemas.microsoft.com/office/drawing/2014/main" id="{43FD9ED7-312C-0EAC-FF3E-E4D0F31ED361}"/>
                    </a:ext>
                  </a:extLst>
                </p:cNvPr>
                <p:cNvSpPr txBox="1"/>
                <p:nvPr/>
              </p:nvSpPr>
              <p:spPr>
                <a:xfrm>
                  <a:off x="4169328" y="4252911"/>
                  <a:ext cx="39863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9" name="CaixaDeTexto 68">
                  <a:extLst>
                    <a:ext uri="{FF2B5EF4-FFF2-40B4-BE49-F238E27FC236}">
                      <a16:creationId xmlns:a16="http://schemas.microsoft.com/office/drawing/2014/main" id="{43FD9ED7-312C-0EAC-FF3E-E4D0F31ED361}"/>
                    </a:ext>
                  </a:extLst>
                </p:cNvPr>
                <p:cNvSpPr txBox="1">
                  <a:spLocks noRot="1" noChangeAspect="1" noMove="1" noResize="1" noEditPoints="1" noAdjustHandles="1" noChangeArrowheads="1" noChangeShapeType="1" noTextEdit="1"/>
                </p:cNvSpPr>
                <p:nvPr/>
              </p:nvSpPr>
              <p:spPr>
                <a:xfrm>
                  <a:off x="4169328" y="4252911"/>
                  <a:ext cx="398631" cy="461665"/>
                </a:xfrm>
                <a:prstGeom prst="rect">
                  <a:avLst/>
                </a:prstGeom>
                <a:blipFill>
                  <a:blip r:embed="rId7"/>
                  <a:stretch>
                    <a:fillRect l="-10769" r="-32308"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72" name="Tabela 4">
                  <a:extLst>
                    <a:ext uri="{FF2B5EF4-FFF2-40B4-BE49-F238E27FC236}">
                      <a16:creationId xmlns:a16="http://schemas.microsoft.com/office/drawing/2014/main" id="{5B74D404-9ECB-3EF8-4A02-FC73F8FD954E}"/>
                    </a:ext>
                  </a:extLst>
                </p:cNvPr>
                <p:cNvGraphicFramePr>
                  <a:graphicFrameLocks/>
                </p:cNvGraphicFramePr>
                <p:nvPr>
                  <p:extLst>
                    <p:ext uri="{D42A27DB-BD31-4B8C-83A1-F6EECF244321}">
                      <p14:modId xmlns:p14="http://schemas.microsoft.com/office/powerpoint/2010/main" val="4107563717"/>
                    </p:ext>
                  </p:extLst>
                </p:nvPr>
              </p:nvGraphicFramePr>
              <p:xfrm>
                <a:off x="8649235" y="2845424"/>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72" name="Tabela 4">
                  <a:extLst>
                    <a:ext uri="{FF2B5EF4-FFF2-40B4-BE49-F238E27FC236}">
                      <a16:creationId xmlns:a16="http://schemas.microsoft.com/office/drawing/2014/main" id="{5B74D404-9ECB-3EF8-4A02-FC73F8FD954E}"/>
                    </a:ext>
                  </a:extLst>
                </p:cNvPr>
                <p:cNvGraphicFramePr>
                  <a:graphicFrameLocks/>
                </p:cNvGraphicFramePr>
                <p:nvPr>
                  <p:extLst>
                    <p:ext uri="{D42A27DB-BD31-4B8C-83A1-F6EECF244321}">
                      <p14:modId xmlns:p14="http://schemas.microsoft.com/office/powerpoint/2010/main" val="4107563717"/>
                    </p:ext>
                  </p:extLst>
                </p:nvPr>
              </p:nvGraphicFramePr>
              <p:xfrm>
                <a:off x="8649235" y="2845424"/>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37E5B023-0434-2C4B-1C72-2D959BE060D2}"/>
                    </a:ext>
                  </a:extLst>
                </p:cNvPr>
                <p:cNvSpPr txBox="1"/>
                <p:nvPr/>
              </p:nvSpPr>
              <p:spPr>
                <a:xfrm>
                  <a:off x="6194291" y="2072879"/>
                  <a:ext cx="2007207"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[1]</m:t>
                                </m:r>
                              </m:sup>
                            </m:sSup>
                            <m:r>
                              <a:rPr lang="pt-BR" i="1">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rPr>
                              <m:t>𝐼</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i="1">
                                    <a:latin typeface="Cambria Math" panose="02040503050406030204" pitchFamily="18" charset="0"/>
                                  </a:rPr>
                                  <m:t>1</m:t>
                                </m:r>
                              </m:sub>
                            </m:sSub>
                          </m:e>
                        </m:d>
                      </m:oMath>
                    </m:oMathPara>
                  </a14:m>
                  <a:endParaRPr lang="pt-BR" sz="600" dirty="0"/>
                </a:p>
              </p:txBody>
            </p:sp>
          </mc:Choice>
          <mc:Fallback xmlns="">
            <p:sp>
              <p:nvSpPr>
                <p:cNvPr id="74" name="CaixaDeTexto 73">
                  <a:extLst>
                    <a:ext uri="{FF2B5EF4-FFF2-40B4-BE49-F238E27FC236}">
                      <a16:creationId xmlns:a16="http://schemas.microsoft.com/office/drawing/2014/main" id="{37E5B023-0434-2C4B-1C72-2D959BE060D2}"/>
                    </a:ext>
                  </a:extLst>
                </p:cNvPr>
                <p:cNvSpPr txBox="1">
                  <a:spLocks noRot="1" noChangeAspect="1" noMove="1" noResize="1" noEditPoints="1" noAdjustHandles="1" noChangeArrowheads="1" noChangeShapeType="1" noTextEdit="1"/>
                </p:cNvSpPr>
                <p:nvPr/>
              </p:nvSpPr>
              <p:spPr>
                <a:xfrm>
                  <a:off x="6194291" y="2072879"/>
                  <a:ext cx="2007207" cy="404983"/>
                </a:xfrm>
                <a:prstGeom prst="rect">
                  <a:avLst/>
                </a:prstGeom>
                <a:blipFill>
                  <a:blip r:embed="rId8"/>
                  <a:stretch>
                    <a:fillRect b="-1060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6" name="CaixaDeTexto 75">
                  <a:extLst>
                    <a:ext uri="{FF2B5EF4-FFF2-40B4-BE49-F238E27FC236}">
                      <a16:creationId xmlns:a16="http://schemas.microsoft.com/office/drawing/2014/main" id="{FB9696D7-CB73-02AF-F6F4-A1FB74EC2CD7}"/>
                    </a:ext>
                  </a:extLst>
                </p:cNvPr>
                <p:cNvSpPr txBox="1"/>
                <p:nvPr/>
              </p:nvSpPr>
              <p:spPr>
                <a:xfrm>
                  <a:off x="4720958" y="1472425"/>
                  <a:ext cx="1375042" cy="381130"/>
                </a:xfrm>
                <a:prstGeom prst="rect">
                  <a:avLst/>
                </a:prstGeom>
                <a:noFill/>
              </p:spPr>
              <p:txBody>
                <a:bodyPr wrap="square" rtlCol="0">
                  <a:spAutoFit/>
                </a:bodyPr>
                <a:lstStyle/>
                <a:p>
                  <a:r>
                    <a:rPr lang="pt-BR" b="0" dirty="0"/>
                    <a:t>Kernel, </a:t>
                  </a:r>
                  <a14:m>
                    <m:oMath xmlns:m="http://schemas.openxmlformats.org/officeDocument/2006/math">
                      <m:sSup>
                        <m:sSupPr>
                          <m:ctrlPr>
                            <a:rPr lang="pt-BR" b="0" i="1" smtClean="0">
                              <a:latin typeface="Cambria Math" panose="02040503050406030204" pitchFamily="18" charset="0"/>
                            </a:rPr>
                          </m:ctrlPr>
                        </m:sSupPr>
                        <m:e>
                          <m:r>
                            <a:rPr lang="pt-BR" b="1" i="1" smtClean="0">
                              <a:latin typeface="Cambria Math" panose="02040503050406030204" pitchFamily="18" charset="0"/>
                            </a:rPr>
                            <m:t>𝑾</m:t>
                          </m:r>
                        </m:e>
                        <m:sup>
                          <m:r>
                            <a:rPr lang="pt-BR" b="0" i="1" smtClean="0">
                              <a:latin typeface="Cambria Math" panose="02040503050406030204" pitchFamily="18" charset="0"/>
                            </a:rPr>
                            <m:t>[1]</m:t>
                          </m:r>
                        </m:sup>
                      </m:sSup>
                    </m:oMath>
                  </a14:m>
                  <a:endParaRPr lang="pt-BR" dirty="0"/>
                </a:p>
              </p:txBody>
            </p:sp>
          </mc:Choice>
          <mc:Fallback xmlns="">
            <p:sp>
              <p:nvSpPr>
                <p:cNvPr id="76" name="CaixaDeTexto 75">
                  <a:extLst>
                    <a:ext uri="{FF2B5EF4-FFF2-40B4-BE49-F238E27FC236}">
                      <a16:creationId xmlns:a16="http://schemas.microsoft.com/office/drawing/2014/main" id="{FB9696D7-CB73-02AF-F6F4-A1FB74EC2CD7}"/>
                    </a:ext>
                  </a:extLst>
                </p:cNvPr>
                <p:cNvSpPr txBox="1">
                  <a:spLocks noRot="1" noChangeAspect="1" noMove="1" noResize="1" noEditPoints="1" noAdjustHandles="1" noChangeArrowheads="1" noChangeShapeType="1" noTextEdit="1"/>
                </p:cNvSpPr>
                <p:nvPr/>
              </p:nvSpPr>
              <p:spPr>
                <a:xfrm>
                  <a:off x="4720958" y="1472425"/>
                  <a:ext cx="1375042" cy="381130"/>
                </a:xfrm>
                <a:prstGeom prst="rect">
                  <a:avLst/>
                </a:prstGeom>
                <a:blipFill>
                  <a:blip r:embed="rId9"/>
                  <a:stretch>
                    <a:fillRect l="-3540" t="-6452" b="-2580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7" name="CaixaDeTexto 76">
                  <a:extLst>
                    <a:ext uri="{FF2B5EF4-FFF2-40B4-BE49-F238E27FC236}">
                      <a16:creationId xmlns:a16="http://schemas.microsoft.com/office/drawing/2014/main" id="{08A9FEAF-4185-28FE-34E6-CF9EAA61BB4D}"/>
                    </a:ext>
                  </a:extLst>
                </p:cNvPr>
                <p:cNvSpPr txBox="1"/>
                <p:nvPr/>
              </p:nvSpPr>
              <p:spPr>
                <a:xfrm>
                  <a:off x="4691096" y="3562243"/>
                  <a:ext cx="1375042" cy="381130"/>
                </a:xfrm>
                <a:prstGeom prst="rect">
                  <a:avLst/>
                </a:prstGeom>
                <a:noFill/>
              </p:spPr>
              <p:txBody>
                <a:bodyPr wrap="square" rtlCol="0">
                  <a:spAutoFit/>
                </a:bodyPr>
                <a:lstStyle/>
                <a:p>
                  <a:r>
                    <a:rPr lang="pt-BR" b="0" dirty="0"/>
                    <a:t>Kernel, </a:t>
                  </a:r>
                  <a14:m>
                    <m:oMath xmlns:m="http://schemas.openxmlformats.org/officeDocument/2006/math">
                      <m:sSup>
                        <m:sSupPr>
                          <m:ctrlPr>
                            <a:rPr lang="pt-BR" b="0" i="1" smtClean="0">
                              <a:latin typeface="Cambria Math" panose="02040503050406030204" pitchFamily="18" charset="0"/>
                            </a:rPr>
                          </m:ctrlPr>
                        </m:sSupPr>
                        <m:e>
                          <m:r>
                            <a:rPr lang="pt-BR" b="1" i="1" smtClean="0">
                              <a:latin typeface="Cambria Math" panose="02040503050406030204" pitchFamily="18" charset="0"/>
                            </a:rPr>
                            <m:t>𝑾</m:t>
                          </m:r>
                        </m:e>
                        <m:sup>
                          <m:r>
                            <a:rPr lang="pt-BR" b="0" i="1" smtClean="0">
                              <a:latin typeface="Cambria Math" panose="02040503050406030204" pitchFamily="18" charset="0"/>
                            </a:rPr>
                            <m:t>[2]</m:t>
                          </m:r>
                        </m:sup>
                      </m:sSup>
                    </m:oMath>
                  </a14:m>
                  <a:endParaRPr lang="pt-BR" dirty="0"/>
                </a:p>
              </p:txBody>
            </p:sp>
          </mc:Choice>
          <mc:Fallback xmlns="">
            <p:sp>
              <p:nvSpPr>
                <p:cNvPr id="77" name="CaixaDeTexto 76">
                  <a:extLst>
                    <a:ext uri="{FF2B5EF4-FFF2-40B4-BE49-F238E27FC236}">
                      <a16:creationId xmlns:a16="http://schemas.microsoft.com/office/drawing/2014/main" id="{08A9FEAF-4185-28FE-34E6-CF9EAA61BB4D}"/>
                    </a:ext>
                  </a:extLst>
                </p:cNvPr>
                <p:cNvSpPr txBox="1">
                  <a:spLocks noRot="1" noChangeAspect="1" noMove="1" noResize="1" noEditPoints="1" noAdjustHandles="1" noChangeArrowheads="1" noChangeShapeType="1" noTextEdit="1"/>
                </p:cNvSpPr>
                <p:nvPr/>
              </p:nvSpPr>
              <p:spPr>
                <a:xfrm>
                  <a:off x="4691096" y="3562243"/>
                  <a:ext cx="1375042" cy="381130"/>
                </a:xfrm>
                <a:prstGeom prst="rect">
                  <a:avLst/>
                </a:prstGeom>
                <a:blipFill>
                  <a:blip r:embed="rId10"/>
                  <a:stretch>
                    <a:fillRect l="-4000" t="-4762" b="-23810"/>
                  </a:stretch>
                </a:blipFill>
              </p:spPr>
              <p:txBody>
                <a:bodyPr/>
                <a:lstStyle/>
                <a:p>
                  <a:r>
                    <a:rPr lang="pt-BR">
                      <a:noFill/>
                    </a:rPr>
                    <a:t> </a:t>
                  </a:r>
                </a:p>
              </p:txBody>
            </p:sp>
          </mc:Fallback>
        </mc:AlternateContent>
        <p:cxnSp>
          <p:nvCxnSpPr>
            <p:cNvPr id="80" name="Conector de Seta Reta 79">
              <a:extLst>
                <a:ext uri="{FF2B5EF4-FFF2-40B4-BE49-F238E27FC236}">
                  <a16:creationId xmlns:a16="http://schemas.microsoft.com/office/drawing/2014/main" id="{1A821719-F16B-1896-93AD-59036D6AB144}"/>
                </a:ext>
              </a:extLst>
            </p:cNvPr>
            <p:cNvCxnSpPr/>
            <p:nvPr/>
          </p:nvCxnSpPr>
          <p:spPr>
            <a:xfrm>
              <a:off x="5889436" y="2295824"/>
              <a:ext cx="363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CaixaDeTexto 80">
                  <a:extLst>
                    <a:ext uri="{FF2B5EF4-FFF2-40B4-BE49-F238E27FC236}">
                      <a16:creationId xmlns:a16="http://schemas.microsoft.com/office/drawing/2014/main" id="{CD9BFF37-3A3A-53FB-CA5E-BE463FA8AA19}"/>
                    </a:ext>
                  </a:extLst>
                </p:cNvPr>
                <p:cNvSpPr txBox="1"/>
                <p:nvPr/>
              </p:nvSpPr>
              <p:spPr>
                <a:xfrm>
                  <a:off x="6259098" y="4100982"/>
                  <a:ext cx="1942400"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p>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𝐼</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2</m:t>
                                </m:r>
                              </m:sub>
                            </m:sSub>
                          </m:e>
                        </m:d>
                      </m:oMath>
                    </m:oMathPara>
                  </a14:m>
                  <a:endParaRPr lang="pt-BR" sz="600" dirty="0"/>
                </a:p>
              </p:txBody>
            </p:sp>
          </mc:Choice>
          <mc:Fallback xmlns="">
            <p:sp>
              <p:nvSpPr>
                <p:cNvPr id="81" name="CaixaDeTexto 80">
                  <a:extLst>
                    <a:ext uri="{FF2B5EF4-FFF2-40B4-BE49-F238E27FC236}">
                      <a16:creationId xmlns:a16="http://schemas.microsoft.com/office/drawing/2014/main" id="{CD9BFF37-3A3A-53FB-CA5E-BE463FA8AA19}"/>
                    </a:ext>
                  </a:extLst>
                </p:cNvPr>
                <p:cNvSpPr txBox="1">
                  <a:spLocks noRot="1" noChangeAspect="1" noMove="1" noResize="1" noEditPoints="1" noAdjustHandles="1" noChangeArrowheads="1" noChangeShapeType="1" noTextEdit="1"/>
                </p:cNvSpPr>
                <p:nvPr/>
              </p:nvSpPr>
              <p:spPr>
                <a:xfrm>
                  <a:off x="6259098" y="4100982"/>
                  <a:ext cx="1942400" cy="404983"/>
                </a:xfrm>
                <a:prstGeom prst="rect">
                  <a:avLst/>
                </a:prstGeom>
                <a:blipFill>
                  <a:blip r:embed="rId11"/>
                  <a:stretch>
                    <a:fillRect l="-943" b="-9091"/>
                  </a:stretch>
                </a:blipFill>
              </p:spPr>
              <p:txBody>
                <a:bodyPr/>
                <a:lstStyle/>
                <a:p>
                  <a:r>
                    <a:rPr lang="pt-BR">
                      <a:noFill/>
                    </a:rPr>
                    <a:t> </a:t>
                  </a:r>
                </a:p>
              </p:txBody>
            </p:sp>
          </mc:Fallback>
        </mc:AlternateContent>
        <p:cxnSp>
          <p:nvCxnSpPr>
            <p:cNvPr id="82" name="Conector de Seta Reta 81">
              <a:extLst>
                <a:ext uri="{FF2B5EF4-FFF2-40B4-BE49-F238E27FC236}">
                  <a16:creationId xmlns:a16="http://schemas.microsoft.com/office/drawing/2014/main" id="{917EE828-FD80-CB2D-CB5B-9B6B12D1922A}"/>
                </a:ext>
              </a:extLst>
            </p:cNvPr>
            <p:cNvCxnSpPr/>
            <p:nvPr/>
          </p:nvCxnSpPr>
          <p:spPr>
            <a:xfrm>
              <a:off x="5914301" y="4300547"/>
              <a:ext cx="363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onector de Seta Reta 84">
              <a:extLst>
                <a:ext uri="{FF2B5EF4-FFF2-40B4-BE49-F238E27FC236}">
                  <a16:creationId xmlns:a16="http://schemas.microsoft.com/office/drawing/2014/main" id="{8BE373A1-2B3C-98A4-42E2-6748AB67B83D}"/>
                </a:ext>
              </a:extLst>
            </p:cNvPr>
            <p:cNvCxnSpPr>
              <a:cxnSpLocks/>
            </p:cNvCxnSpPr>
            <p:nvPr/>
          </p:nvCxnSpPr>
          <p:spPr>
            <a:xfrm>
              <a:off x="8108749" y="2295824"/>
              <a:ext cx="456146" cy="67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ector de Seta Reta 87">
              <a:extLst>
                <a:ext uri="{FF2B5EF4-FFF2-40B4-BE49-F238E27FC236}">
                  <a16:creationId xmlns:a16="http://schemas.microsoft.com/office/drawing/2014/main" id="{738F7DF5-88B4-A509-DB0D-73391DC1F199}"/>
                </a:ext>
              </a:extLst>
            </p:cNvPr>
            <p:cNvCxnSpPr>
              <a:cxnSpLocks/>
            </p:cNvCxnSpPr>
            <p:nvPr/>
          </p:nvCxnSpPr>
          <p:spPr>
            <a:xfrm flipV="1">
              <a:off x="8108749" y="3480379"/>
              <a:ext cx="456146" cy="67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Chave Esquerda 91">
              <a:extLst>
                <a:ext uri="{FF2B5EF4-FFF2-40B4-BE49-F238E27FC236}">
                  <a16:creationId xmlns:a16="http://schemas.microsoft.com/office/drawing/2014/main" id="{C7615704-18B1-D104-90C3-FC4DC2335236}"/>
                </a:ext>
              </a:extLst>
            </p:cNvPr>
            <p:cNvSpPr/>
            <p:nvPr/>
          </p:nvSpPr>
          <p:spPr>
            <a:xfrm rot="16200000">
              <a:off x="5929027" y="3787773"/>
              <a:ext cx="180976" cy="35138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3" name="CaixaDeTexto 92">
              <a:extLst>
                <a:ext uri="{FF2B5EF4-FFF2-40B4-BE49-F238E27FC236}">
                  <a16:creationId xmlns:a16="http://schemas.microsoft.com/office/drawing/2014/main" id="{F93805F0-9070-B21D-D67D-6B439931B9EA}"/>
                </a:ext>
              </a:extLst>
            </p:cNvPr>
            <p:cNvSpPr txBox="1"/>
            <p:nvPr/>
          </p:nvSpPr>
          <p:spPr>
            <a:xfrm>
              <a:off x="4262586" y="5659630"/>
              <a:ext cx="3513858" cy="369332"/>
            </a:xfrm>
            <a:prstGeom prst="rect">
              <a:avLst/>
            </a:prstGeom>
            <a:noFill/>
          </p:spPr>
          <p:txBody>
            <a:bodyPr wrap="square" rtlCol="0">
              <a:spAutoFit/>
            </a:bodyPr>
            <a:lstStyle/>
            <a:p>
              <a:pPr algn="ctr"/>
              <a:r>
                <a:rPr lang="pt-BR" dirty="0"/>
                <a:t>Camada convolucional</a:t>
              </a:r>
            </a:p>
          </p:txBody>
        </p:sp>
      </p:grpSp>
    </p:spTree>
    <p:extLst>
      <p:ext uri="{BB962C8B-B14F-4D97-AF65-F5344CB8AC3E}">
        <p14:creationId xmlns:p14="http://schemas.microsoft.com/office/powerpoint/2010/main" val="25336440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Agrupar 25">
            <a:extLst>
              <a:ext uri="{FF2B5EF4-FFF2-40B4-BE49-F238E27FC236}">
                <a16:creationId xmlns:a16="http://schemas.microsoft.com/office/drawing/2014/main" id="{19C8ABF4-4D85-27D4-276F-C42B4846AD3C}"/>
              </a:ext>
            </a:extLst>
          </p:cNvPr>
          <p:cNvGrpSpPr/>
          <p:nvPr/>
        </p:nvGrpSpPr>
        <p:grpSpPr>
          <a:xfrm>
            <a:off x="1087164" y="638829"/>
            <a:ext cx="4474554" cy="2174220"/>
            <a:chOff x="1087164" y="638829"/>
            <a:chExt cx="4474554" cy="2174220"/>
          </a:xfrm>
        </p:grpSpPr>
        <p:graphicFrame>
          <p:nvGraphicFramePr>
            <p:cNvPr id="6" name="Tabela 4">
              <a:extLst>
                <a:ext uri="{FF2B5EF4-FFF2-40B4-BE49-F238E27FC236}">
                  <a16:creationId xmlns:a16="http://schemas.microsoft.com/office/drawing/2014/main" id="{77D8061D-CE9F-586A-3FEF-FB80125A5387}"/>
                </a:ext>
              </a:extLst>
            </p:cNvPr>
            <p:cNvGraphicFramePr>
              <a:graphicFrameLocks/>
            </p:cNvGraphicFramePr>
            <p:nvPr>
              <p:extLst>
                <p:ext uri="{D42A27DB-BD31-4B8C-83A1-F6EECF244321}">
                  <p14:modId xmlns:p14="http://schemas.microsoft.com/office/powerpoint/2010/main" val="1376476921"/>
                </p:ext>
              </p:extLst>
            </p:nvPr>
          </p:nvGraphicFramePr>
          <p:xfrm>
            <a:off x="1087164" y="1162049"/>
            <a:ext cx="1656036" cy="1651000"/>
          </p:xfrm>
          <a:graphic>
            <a:graphicData uri="http://schemas.openxmlformats.org/drawingml/2006/table">
              <a:tbl>
                <a:tblPr firstRow="1" bandRow="1">
                  <a:tableStyleId>{5C22544A-7EE6-4342-B048-85BDC9FD1C3A}</a:tableStyleId>
                </a:tblPr>
                <a:tblGrid>
                  <a:gridCol w="414009">
                    <a:extLst>
                      <a:ext uri="{9D8B030D-6E8A-4147-A177-3AD203B41FA5}">
                        <a16:colId xmlns:a16="http://schemas.microsoft.com/office/drawing/2014/main" val="3650072185"/>
                      </a:ext>
                    </a:extLst>
                  </a:gridCol>
                  <a:gridCol w="414009">
                    <a:extLst>
                      <a:ext uri="{9D8B030D-6E8A-4147-A177-3AD203B41FA5}">
                        <a16:colId xmlns:a16="http://schemas.microsoft.com/office/drawing/2014/main" val="3646872024"/>
                      </a:ext>
                    </a:extLst>
                  </a:gridCol>
                  <a:gridCol w="414009">
                    <a:extLst>
                      <a:ext uri="{9D8B030D-6E8A-4147-A177-3AD203B41FA5}">
                        <a16:colId xmlns:a16="http://schemas.microsoft.com/office/drawing/2014/main" val="1992468736"/>
                      </a:ext>
                    </a:extLst>
                  </a:gridCol>
                  <a:gridCol w="414009">
                    <a:extLst>
                      <a:ext uri="{9D8B030D-6E8A-4147-A177-3AD203B41FA5}">
                        <a16:colId xmlns:a16="http://schemas.microsoft.com/office/drawing/2014/main" val="2543788704"/>
                      </a:ext>
                    </a:extLst>
                  </a:gridCol>
                </a:tblGrid>
                <a:tr h="41275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687601981"/>
                    </a:ext>
                  </a:extLst>
                </a:tr>
                <a:tr h="41275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505587699"/>
                    </a:ext>
                  </a:extLst>
                </a:tr>
              </a:tbl>
            </a:graphicData>
          </a:graphic>
        </p:graphicFrame>
        <p:graphicFrame>
          <p:nvGraphicFramePr>
            <p:cNvPr id="7" name="Tabela 6">
              <a:extLst>
                <a:ext uri="{FF2B5EF4-FFF2-40B4-BE49-F238E27FC236}">
                  <a16:creationId xmlns:a16="http://schemas.microsoft.com/office/drawing/2014/main" id="{3D7922F3-96D0-B17B-80B7-E7B27A555517}"/>
                </a:ext>
              </a:extLst>
            </p:cNvPr>
            <p:cNvGraphicFramePr>
              <a:graphicFrameLocks/>
            </p:cNvGraphicFramePr>
            <p:nvPr>
              <p:extLst>
                <p:ext uri="{D42A27DB-BD31-4B8C-83A1-F6EECF244321}">
                  <p14:modId xmlns:p14="http://schemas.microsoft.com/office/powerpoint/2010/main" val="137210383"/>
                </p:ext>
              </p:extLst>
            </p:nvPr>
          </p:nvGraphicFramePr>
          <p:xfrm>
            <a:off x="4702934" y="1621789"/>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505587699"/>
                    </a:ext>
                  </a:extLst>
                </a:tr>
              </a:tbl>
            </a:graphicData>
          </a:graphic>
        </p:graphicFrame>
        <p:sp>
          <p:nvSpPr>
            <p:cNvPr id="11" name="CaixaDeTexto 10">
              <a:extLst>
                <a:ext uri="{FF2B5EF4-FFF2-40B4-BE49-F238E27FC236}">
                  <a16:creationId xmlns:a16="http://schemas.microsoft.com/office/drawing/2014/main" id="{DE737436-CBEC-EC49-4E3B-0AFD4CA5FFB9}"/>
                </a:ext>
              </a:extLst>
            </p:cNvPr>
            <p:cNvSpPr txBox="1"/>
            <p:nvPr/>
          </p:nvSpPr>
          <p:spPr>
            <a:xfrm>
              <a:off x="1087164" y="638829"/>
              <a:ext cx="4474554" cy="369332"/>
            </a:xfrm>
            <a:prstGeom prst="rect">
              <a:avLst/>
            </a:prstGeom>
            <a:noFill/>
          </p:spPr>
          <p:txBody>
            <a:bodyPr wrap="square" rtlCol="0">
              <a:spAutoFit/>
            </a:bodyPr>
            <a:lstStyle/>
            <a:p>
              <a:pPr algn="ctr"/>
              <a:r>
                <a:rPr lang="pt-BR" b="1" dirty="0"/>
                <a:t>Max Pooling</a:t>
              </a:r>
            </a:p>
          </p:txBody>
        </p:sp>
        <p:sp>
          <p:nvSpPr>
            <p:cNvPr id="23" name="CaixaDeTexto 22">
              <a:extLst>
                <a:ext uri="{FF2B5EF4-FFF2-40B4-BE49-F238E27FC236}">
                  <a16:creationId xmlns:a16="http://schemas.microsoft.com/office/drawing/2014/main" id="{A2276082-EB3C-8A54-52D4-7A63DBAA90F8}"/>
                </a:ext>
              </a:extLst>
            </p:cNvPr>
            <p:cNvSpPr txBox="1"/>
            <p:nvPr/>
          </p:nvSpPr>
          <p:spPr>
            <a:xfrm>
              <a:off x="2743200" y="1464329"/>
              <a:ext cx="1905000" cy="523220"/>
            </a:xfrm>
            <a:prstGeom prst="rect">
              <a:avLst/>
            </a:prstGeom>
            <a:noFill/>
          </p:spPr>
          <p:txBody>
            <a:bodyPr wrap="square" rtlCol="0">
              <a:spAutoFit/>
            </a:bodyPr>
            <a:lstStyle/>
            <a:p>
              <a:r>
                <a:rPr lang="pt-BR" sz="1400" dirty="0"/>
                <a:t>Tamanho do </a:t>
              </a:r>
              <a:r>
                <a:rPr lang="pt-BR" sz="1400" i="1" dirty="0"/>
                <a:t>pool</a:t>
              </a:r>
              <a:r>
                <a:rPr lang="pt-BR" sz="1400" dirty="0"/>
                <a:t>: 2x2</a:t>
              </a:r>
            </a:p>
            <a:p>
              <a:r>
                <a:rPr lang="pt-BR" sz="1400" i="1" dirty="0"/>
                <a:t>Stride</a:t>
              </a:r>
              <a:r>
                <a:rPr lang="pt-BR" sz="1400" dirty="0"/>
                <a:t>: 2</a:t>
              </a:r>
            </a:p>
          </p:txBody>
        </p:sp>
        <p:cxnSp>
          <p:nvCxnSpPr>
            <p:cNvPr id="24" name="Conector de Seta Reta 23">
              <a:extLst>
                <a:ext uri="{FF2B5EF4-FFF2-40B4-BE49-F238E27FC236}">
                  <a16:creationId xmlns:a16="http://schemas.microsoft.com/office/drawing/2014/main" id="{98DF511F-DB2C-AF55-37BF-A9A2D56CF13D}"/>
                </a:ext>
              </a:extLst>
            </p:cNvPr>
            <p:cNvCxnSpPr>
              <a:cxnSpLocks/>
            </p:cNvCxnSpPr>
            <p:nvPr/>
          </p:nvCxnSpPr>
          <p:spPr>
            <a:xfrm>
              <a:off x="2805554" y="1996658"/>
              <a:ext cx="1850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9" name="Agrupar 38">
            <a:extLst>
              <a:ext uri="{FF2B5EF4-FFF2-40B4-BE49-F238E27FC236}">
                <a16:creationId xmlns:a16="http://schemas.microsoft.com/office/drawing/2014/main" id="{205131EE-85AA-FCA3-FD1B-178C2DFF4F83}"/>
              </a:ext>
            </a:extLst>
          </p:cNvPr>
          <p:cNvGrpSpPr/>
          <p:nvPr/>
        </p:nvGrpSpPr>
        <p:grpSpPr>
          <a:xfrm>
            <a:off x="3084120" y="3465022"/>
            <a:ext cx="6092269" cy="3197352"/>
            <a:chOff x="3084120" y="3465022"/>
            <a:chExt cx="6092269" cy="3197352"/>
          </a:xfrm>
        </p:grpSpPr>
        <mc:AlternateContent xmlns:mc="http://schemas.openxmlformats.org/markup-compatibility/2006" xmlns:a14="http://schemas.microsoft.com/office/drawing/2010/main">
          <mc:Choice Requires="a14">
            <p:graphicFrame>
              <p:nvGraphicFramePr>
                <p:cNvPr id="27" name="Tabela 4">
                  <a:extLst>
                    <a:ext uri="{FF2B5EF4-FFF2-40B4-BE49-F238E27FC236}">
                      <a16:creationId xmlns:a16="http://schemas.microsoft.com/office/drawing/2014/main" id="{E59D7380-256A-CF5D-BA19-92C1700894B7}"/>
                    </a:ext>
                  </a:extLst>
                </p:cNvPr>
                <p:cNvGraphicFramePr>
                  <a:graphicFrameLocks/>
                </p:cNvGraphicFramePr>
                <p:nvPr>
                  <p:extLst>
                    <p:ext uri="{D42A27DB-BD31-4B8C-83A1-F6EECF244321}">
                      <p14:modId xmlns:p14="http://schemas.microsoft.com/office/powerpoint/2010/main" val="3457506987"/>
                    </p:ext>
                  </p:extLst>
                </p:nvPr>
              </p:nvGraphicFramePr>
              <p:xfrm>
                <a:off x="3084120" y="3845997"/>
                <a:ext cx="2064665" cy="2063750"/>
              </p:xfrm>
              <a:graphic>
                <a:graphicData uri="http://schemas.openxmlformats.org/drawingml/2006/table">
                  <a:tbl>
                    <a:tblPr firstRow="1" bandRow="1">
                      <a:tableStyleId>{5C22544A-7EE6-4342-B048-85BDC9FD1C3A}</a:tableStyleId>
                    </a:tblPr>
                    <a:tblGrid>
                      <a:gridCol w="412933">
                        <a:extLst>
                          <a:ext uri="{9D8B030D-6E8A-4147-A177-3AD203B41FA5}">
                            <a16:colId xmlns:a16="http://schemas.microsoft.com/office/drawing/2014/main" val="1166939837"/>
                          </a:ext>
                        </a:extLst>
                      </a:gridCol>
                      <a:gridCol w="412933">
                        <a:extLst>
                          <a:ext uri="{9D8B030D-6E8A-4147-A177-3AD203B41FA5}">
                            <a16:colId xmlns:a16="http://schemas.microsoft.com/office/drawing/2014/main" val="3650072185"/>
                          </a:ext>
                        </a:extLst>
                      </a:gridCol>
                      <a:gridCol w="412933">
                        <a:extLst>
                          <a:ext uri="{9D8B030D-6E8A-4147-A177-3AD203B41FA5}">
                            <a16:colId xmlns:a16="http://schemas.microsoft.com/office/drawing/2014/main" val="3646872024"/>
                          </a:ext>
                        </a:extLst>
                      </a:gridCol>
                      <a:gridCol w="412933">
                        <a:extLst>
                          <a:ext uri="{9D8B030D-6E8A-4147-A177-3AD203B41FA5}">
                            <a16:colId xmlns:a16="http://schemas.microsoft.com/office/drawing/2014/main" val="1992468736"/>
                          </a:ext>
                        </a:extLst>
                      </a:gridCol>
                      <a:gridCol w="412933">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505587699"/>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253280064"/>
                        </a:ext>
                      </a:extLst>
                    </a:tr>
                  </a:tbl>
                </a:graphicData>
              </a:graphic>
            </p:graphicFrame>
          </mc:Choice>
          <mc:Fallback xmlns="">
            <p:graphicFrame>
              <p:nvGraphicFramePr>
                <p:cNvPr id="27" name="Tabela 4">
                  <a:extLst>
                    <a:ext uri="{FF2B5EF4-FFF2-40B4-BE49-F238E27FC236}">
                      <a16:creationId xmlns:a16="http://schemas.microsoft.com/office/drawing/2014/main" id="{E59D7380-256A-CF5D-BA19-92C1700894B7}"/>
                    </a:ext>
                  </a:extLst>
                </p:cNvPr>
                <p:cNvGraphicFramePr>
                  <a:graphicFrameLocks/>
                </p:cNvGraphicFramePr>
                <p:nvPr>
                  <p:extLst>
                    <p:ext uri="{D42A27DB-BD31-4B8C-83A1-F6EECF244321}">
                      <p14:modId xmlns:p14="http://schemas.microsoft.com/office/powerpoint/2010/main" val="3457506987"/>
                    </p:ext>
                  </p:extLst>
                </p:nvPr>
              </p:nvGraphicFramePr>
              <p:xfrm>
                <a:off x="3084120" y="3845997"/>
                <a:ext cx="2064665" cy="2063750"/>
              </p:xfrm>
              <a:graphic>
                <a:graphicData uri="http://schemas.openxmlformats.org/drawingml/2006/table">
                  <a:tbl>
                    <a:tblPr firstRow="1" bandRow="1">
                      <a:tableStyleId>{5C22544A-7EE6-4342-B048-85BDC9FD1C3A}</a:tableStyleId>
                    </a:tblPr>
                    <a:tblGrid>
                      <a:gridCol w="412933">
                        <a:extLst>
                          <a:ext uri="{9D8B030D-6E8A-4147-A177-3AD203B41FA5}">
                            <a16:colId xmlns:a16="http://schemas.microsoft.com/office/drawing/2014/main" val="1166939837"/>
                          </a:ext>
                        </a:extLst>
                      </a:gridCol>
                      <a:gridCol w="412933">
                        <a:extLst>
                          <a:ext uri="{9D8B030D-6E8A-4147-A177-3AD203B41FA5}">
                            <a16:colId xmlns:a16="http://schemas.microsoft.com/office/drawing/2014/main" val="3650072185"/>
                          </a:ext>
                        </a:extLst>
                      </a:gridCol>
                      <a:gridCol w="412933">
                        <a:extLst>
                          <a:ext uri="{9D8B030D-6E8A-4147-A177-3AD203B41FA5}">
                            <a16:colId xmlns:a16="http://schemas.microsoft.com/office/drawing/2014/main" val="3646872024"/>
                          </a:ext>
                        </a:extLst>
                      </a:gridCol>
                      <a:gridCol w="412933">
                        <a:extLst>
                          <a:ext uri="{9D8B030D-6E8A-4147-A177-3AD203B41FA5}">
                            <a16:colId xmlns:a16="http://schemas.microsoft.com/office/drawing/2014/main" val="1992468736"/>
                          </a:ext>
                        </a:extLst>
                      </a:gridCol>
                      <a:gridCol w="412933">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505587699"/>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253280064"/>
                        </a:ext>
                      </a:extLst>
                    </a:tr>
                  </a:tbl>
                </a:graphicData>
              </a:graphic>
            </p:graphicFrame>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2EED2461-2706-7478-1493-A36EC44E1C8E}"/>
                    </a:ext>
                  </a:extLst>
                </p:cNvPr>
                <p:cNvSpPr txBox="1"/>
                <p:nvPr/>
              </p:nvSpPr>
              <p:spPr>
                <a:xfrm>
                  <a:off x="3084120" y="6016043"/>
                  <a:ext cx="2064665" cy="646331"/>
                </a:xfrm>
                <a:prstGeom prst="rect">
                  <a:avLst/>
                </a:prstGeom>
                <a:noFill/>
              </p:spPr>
              <p:txBody>
                <a:bodyPr wrap="square" rtlCol="0">
                  <a:spAutoFit/>
                </a:bodyPr>
                <a:lstStyle/>
                <a:p>
                  <a:pPr algn="ctr"/>
                  <a14:m>
                    <m:oMath xmlns:m="http://schemas.openxmlformats.org/officeDocument/2006/math">
                      <m:r>
                        <a:rPr lang="pt-BR" i="1" smtClean="0">
                          <a:latin typeface="Cambria Math" panose="02040503050406030204" pitchFamily="18" charset="0"/>
                          <a:ea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m:t>
                      </m:r>
                    </m:oMath>
                  </a14:m>
                  <a:r>
                    <a:rPr lang="pt-BR" dirty="0"/>
                    <a:t> (orig.) </a:t>
                  </a:r>
                </a:p>
                <a:p>
                  <a:pPr algn="ctr"/>
                  <a:r>
                    <a:rPr lang="pt-BR" dirty="0"/>
                    <a:t>+ padding</a:t>
                  </a:r>
                </a:p>
              </p:txBody>
            </p:sp>
          </mc:Choice>
          <mc:Fallback xmlns="">
            <p:sp>
              <p:nvSpPr>
                <p:cNvPr id="28" name="CaixaDeTexto 27">
                  <a:extLst>
                    <a:ext uri="{FF2B5EF4-FFF2-40B4-BE49-F238E27FC236}">
                      <a16:creationId xmlns:a16="http://schemas.microsoft.com/office/drawing/2014/main" id="{2EED2461-2706-7478-1493-A36EC44E1C8E}"/>
                    </a:ext>
                  </a:extLst>
                </p:cNvPr>
                <p:cNvSpPr txBox="1">
                  <a:spLocks noRot="1" noChangeAspect="1" noMove="1" noResize="1" noEditPoints="1" noAdjustHandles="1" noChangeArrowheads="1" noChangeShapeType="1" noTextEdit="1"/>
                </p:cNvSpPr>
                <p:nvPr/>
              </p:nvSpPr>
              <p:spPr>
                <a:xfrm>
                  <a:off x="3084120" y="6016043"/>
                  <a:ext cx="2064665" cy="646331"/>
                </a:xfrm>
                <a:prstGeom prst="rect">
                  <a:avLst/>
                </a:prstGeom>
                <a:blipFill>
                  <a:blip r:embed="rId2"/>
                  <a:stretch>
                    <a:fillRect t="-5660" b="-141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9" name="Tabela 28">
                  <a:extLst>
                    <a:ext uri="{FF2B5EF4-FFF2-40B4-BE49-F238E27FC236}">
                      <a16:creationId xmlns:a16="http://schemas.microsoft.com/office/drawing/2014/main" id="{F23B1003-5480-53BF-CB34-07F06893CA32}"/>
                    </a:ext>
                  </a:extLst>
                </p:cNvPr>
                <p:cNvGraphicFramePr>
                  <a:graphicFrameLocks/>
                </p:cNvGraphicFramePr>
                <p:nvPr>
                  <p:extLst>
                    <p:ext uri="{D42A27DB-BD31-4B8C-83A1-F6EECF244321}">
                      <p14:modId xmlns:p14="http://schemas.microsoft.com/office/powerpoint/2010/main" val="1811789852"/>
                    </p:ext>
                  </p:extLst>
                </p:nvPr>
              </p:nvGraphicFramePr>
              <p:xfrm>
                <a:off x="5972256" y="448765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29" name="Tabela 28">
                  <a:extLst>
                    <a:ext uri="{FF2B5EF4-FFF2-40B4-BE49-F238E27FC236}">
                      <a16:creationId xmlns:a16="http://schemas.microsoft.com/office/drawing/2014/main" id="{F23B1003-5480-53BF-CB34-07F06893CA32}"/>
                    </a:ext>
                  </a:extLst>
                </p:cNvPr>
                <p:cNvGraphicFramePr>
                  <a:graphicFrameLocks/>
                </p:cNvGraphicFramePr>
                <p:nvPr>
                  <p:extLst>
                    <p:ext uri="{D42A27DB-BD31-4B8C-83A1-F6EECF244321}">
                      <p14:modId xmlns:p14="http://schemas.microsoft.com/office/powerpoint/2010/main" val="1811789852"/>
                    </p:ext>
                  </p:extLst>
                </p:nvPr>
              </p:nvGraphicFramePr>
              <p:xfrm>
                <a:off x="5972256" y="448765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B848831A-1711-DBF3-556A-22043D3CACA0}"/>
                    </a:ext>
                  </a:extLst>
                </p:cNvPr>
                <p:cNvSpPr txBox="1"/>
                <p:nvPr/>
              </p:nvSpPr>
              <p:spPr>
                <a:xfrm>
                  <a:off x="5263085" y="4622582"/>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1" name="CaixaDeTexto 30">
                  <a:extLst>
                    <a:ext uri="{FF2B5EF4-FFF2-40B4-BE49-F238E27FC236}">
                      <a16:creationId xmlns:a16="http://schemas.microsoft.com/office/drawing/2014/main" id="{B848831A-1711-DBF3-556A-22043D3CACA0}"/>
                    </a:ext>
                  </a:extLst>
                </p:cNvPr>
                <p:cNvSpPr txBox="1">
                  <a:spLocks noRot="1" noChangeAspect="1" noMove="1" noResize="1" noEditPoints="1" noAdjustHandles="1" noChangeArrowheads="1" noChangeShapeType="1" noTextEdit="1"/>
                </p:cNvSpPr>
                <p:nvPr/>
              </p:nvSpPr>
              <p:spPr>
                <a:xfrm>
                  <a:off x="5263085" y="4622582"/>
                  <a:ext cx="578069" cy="461665"/>
                </a:xfrm>
                <a:prstGeom prst="rect">
                  <a:avLst/>
                </a:prstGeom>
                <a:blipFill>
                  <a:blip r:embed="rId3"/>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32" name="Tabela 4">
                  <a:extLst>
                    <a:ext uri="{FF2B5EF4-FFF2-40B4-BE49-F238E27FC236}">
                      <a16:creationId xmlns:a16="http://schemas.microsoft.com/office/drawing/2014/main" id="{78BC4BC6-6BCB-6168-D704-3B1DD7FCDA2D}"/>
                    </a:ext>
                  </a:extLst>
                </p:cNvPr>
                <p:cNvGraphicFramePr>
                  <a:graphicFrameLocks/>
                </p:cNvGraphicFramePr>
                <p:nvPr>
                  <p:extLst>
                    <p:ext uri="{D42A27DB-BD31-4B8C-83A1-F6EECF244321}">
                      <p14:modId xmlns:p14="http://schemas.microsoft.com/office/powerpoint/2010/main" val="3597541921"/>
                    </p:ext>
                  </p:extLst>
                </p:nvPr>
              </p:nvGraphicFramePr>
              <p:xfrm>
                <a:off x="7409109" y="4052372"/>
                <a:ext cx="1767280" cy="1651000"/>
              </p:xfrm>
              <a:graphic>
                <a:graphicData uri="http://schemas.openxmlformats.org/drawingml/2006/table">
                  <a:tbl>
                    <a:tblPr firstRow="1" bandRow="1">
                      <a:tableStyleId>{5C22544A-7EE6-4342-B048-85BDC9FD1C3A}</a:tableStyleId>
                    </a:tblPr>
                    <a:tblGrid>
                      <a:gridCol w="441820">
                        <a:extLst>
                          <a:ext uri="{9D8B030D-6E8A-4147-A177-3AD203B41FA5}">
                            <a16:colId xmlns:a16="http://schemas.microsoft.com/office/drawing/2014/main" val="1166939837"/>
                          </a:ext>
                        </a:extLst>
                      </a:gridCol>
                      <a:gridCol w="441820">
                        <a:extLst>
                          <a:ext uri="{9D8B030D-6E8A-4147-A177-3AD203B41FA5}">
                            <a16:colId xmlns:a16="http://schemas.microsoft.com/office/drawing/2014/main" val="3650072185"/>
                          </a:ext>
                        </a:extLst>
                      </a:gridCol>
                      <a:gridCol w="441820">
                        <a:extLst>
                          <a:ext uri="{9D8B030D-6E8A-4147-A177-3AD203B41FA5}">
                            <a16:colId xmlns:a16="http://schemas.microsoft.com/office/drawing/2014/main" val="3646872024"/>
                          </a:ext>
                        </a:extLst>
                      </a:gridCol>
                      <a:gridCol w="441820">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3280064"/>
                        </a:ext>
                      </a:extLst>
                    </a:tr>
                  </a:tbl>
                </a:graphicData>
              </a:graphic>
            </p:graphicFrame>
          </mc:Choice>
          <mc:Fallback xmlns="">
            <p:graphicFrame>
              <p:nvGraphicFramePr>
                <p:cNvPr id="32" name="Tabela 4">
                  <a:extLst>
                    <a:ext uri="{FF2B5EF4-FFF2-40B4-BE49-F238E27FC236}">
                      <a16:creationId xmlns:a16="http://schemas.microsoft.com/office/drawing/2014/main" id="{78BC4BC6-6BCB-6168-D704-3B1DD7FCDA2D}"/>
                    </a:ext>
                  </a:extLst>
                </p:cNvPr>
                <p:cNvGraphicFramePr>
                  <a:graphicFrameLocks/>
                </p:cNvGraphicFramePr>
                <p:nvPr>
                  <p:extLst>
                    <p:ext uri="{D42A27DB-BD31-4B8C-83A1-F6EECF244321}">
                      <p14:modId xmlns:p14="http://schemas.microsoft.com/office/powerpoint/2010/main" val="3597541921"/>
                    </p:ext>
                  </p:extLst>
                </p:nvPr>
              </p:nvGraphicFramePr>
              <p:xfrm>
                <a:off x="7409109" y="4052372"/>
                <a:ext cx="1767280" cy="1651000"/>
              </p:xfrm>
              <a:graphic>
                <a:graphicData uri="http://schemas.openxmlformats.org/drawingml/2006/table">
                  <a:tbl>
                    <a:tblPr firstRow="1" bandRow="1">
                      <a:tableStyleId>{5C22544A-7EE6-4342-B048-85BDC9FD1C3A}</a:tableStyleId>
                    </a:tblPr>
                    <a:tblGrid>
                      <a:gridCol w="441820">
                        <a:extLst>
                          <a:ext uri="{9D8B030D-6E8A-4147-A177-3AD203B41FA5}">
                            <a16:colId xmlns:a16="http://schemas.microsoft.com/office/drawing/2014/main" val="1166939837"/>
                          </a:ext>
                        </a:extLst>
                      </a:gridCol>
                      <a:gridCol w="441820">
                        <a:extLst>
                          <a:ext uri="{9D8B030D-6E8A-4147-A177-3AD203B41FA5}">
                            <a16:colId xmlns:a16="http://schemas.microsoft.com/office/drawing/2014/main" val="3650072185"/>
                          </a:ext>
                        </a:extLst>
                      </a:gridCol>
                      <a:gridCol w="441820">
                        <a:extLst>
                          <a:ext uri="{9D8B030D-6E8A-4147-A177-3AD203B41FA5}">
                            <a16:colId xmlns:a16="http://schemas.microsoft.com/office/drawing/2014/main" val="3646872024"/>
                          </a:ext>
                        </a:extLst>
                      </a:gridCol>
                      <a:gridCol w="441820">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3280064"/>
                        </a:ext>
                      </a:extLst>
                    </a:tr>
                  </a:tbl>
                </a:graphicData>
              </a:graphic>
            </p:graphicFrame>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267F1B03-A25D-0156-1A7A-08B9540093D5}"/>
                    </a:ext>
                  </a:extLst>
                </p:cNvPr>
                <p:cNvSpPr txBox="1"/>
                <p:nvPr/>
              </p:nvSpPr>
              <p:spPr>
                <a:xfrm>
                  <a:off x="6831040" y="462258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33" name="CaixaDeTexto 32">
                  <a:extLst>
                    <a:ext uri="{FF2B5EF4-FFF2-40B4-BE49-F238E27FC236}">
                      <a16:creationId xmlns:a16="http://schemas.microsoft.com/office/drawing/2014/main" id="{267F1B03-A25D-0156-1A7A-08B9540093D5}"/>
                    </a:ext>
                  </a:extLst>
                </p:cNvPr>
                <p:cNvSpPr txBox="1">
                  <a:spLocks noRot="1" noChangeAspect="1" noMove="1" noResize="1" noEditPoints="1" noAdjustHandles="1" noChangeArrowheads="1" noChangeShapeType="1" noTextEdit="1"/>
                </p:cNvSpPr>
                <p:nvPr/>
              </p:nvSpPr>
              <p:spPr>
                <a:xfrm>
                  <a:off x="6831040" y="4622582"/>
                  <a:ext cx="578069" cy="52322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CA1D3E5B-A8ED-B630-15C5-683930E325B2}"/>
                    </a:ext>
                  </a:extLst>
                </p:cNvPr>
                <p:cNvSpPr txBox="1"/>
                <p:nvPr/>
              </p:nvSpPr>
              <p:spPr>
                <a:xfrm>
                  <a:off x="5780141" y="5326788"/>
                  <a:ext cx="1243014" cy="646331"/>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2×2</m:t>
                        </m:r>
                      </m:oMath>
                    </m:oMathPara>
                  </a14:m>
                  <a:endParaRPr lang="pt-BR" dirty="0"/>
                </a:p>
                <a:p>
                  <a:pPr algn="ctr"/>
                  <a:r>
                    <a:rPr lang="pt-BR" i="1" dirty="0"/>
                    <a:t>stride</a:t>
                  </a:r>
                  <a:r>
                    <a:rPr lang="pt-BR" dirty="0"/>
                    <a:t> = 1</a:t>
                  </a:r>
                </a:p>
              </p:txBody>
            </p:sp>
          </mc:Choice>
          <mc:Fallback xmlns="">
            <p:sp>
              <p:nvSpPr>
                <p:cNvPr id="34" name="CaixaDeTexto 33">
                  <a:extLst>
                    <a:ext uri="{FF2B5EF4-FFF2-40B4-BE49-F238E27FC236}">
                      <a16:creationId xmlns:a16="http://schemas.microsoft.com/office/drawing/2014/main" id="{CA1D3E5B-A8ED-B630-15C5-683930E325B2}"/>
                    </a:ext>
                  </a:extLst>
                </p:cNvPr>
                <p:cNvSpPr txBox="1">
                  <a:spLocks noRot="1" noChangeAspect="1" noMove="1" noResize="1" noEditPoints="1" noAdjustHandles="1" noChangeArrowheads="1" noChangeShapeType="1" noTextEdit="1"/>
                </p:cNvSpPr>
                <p:nvPr/>
              </p:nvSpPr>
              <p:spPr>
                <a:xfrm>
                  <a:off x="5780141" y="5326788"/>
                  <a:ext cx="1243014" cy="646331"/>
                </a:xfrm>
                <a:prstGeom prst="rect">
                  <a:avLst/>
                </a:prstGeom>
                <a:blipFill>
                  <a:blip r:embed="rId5"/>
                  <a:stretch>
                    <a:fillRect b="-141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3723775D-3345-AD3C-8DDB-DB4456ED92AA}"/>
                    </a:ext>
                  </a:extLst>
                </p:cNvPr>
                <p:cNvSpPr txBox="1"/>
                <p:nvPr/>
              </p:nvSpPr>
              <p:spPr>
                <a:xfrm>
                  <a:off x="7671242" y="5887939"/>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4×4</m:t>
                        </m:r>
                      </m:oMath>
                    </m:oMathPara>
                  </a14:m>
                  <a:endParaRPr lang="pt-BR" dirty="0"/>
                </a:p>
              </p:txBody>
            </p:sp>
          </mc:Choice>
          <mc:Fallback xmlns="">
            <p:sp>
              <p:nvSpPr>
                <p:cNvPr id="35" name="CaixaDeTexto 34">
                  <a:extLst>
                    <a:ext uri="{FF2B5EF4-FFF2-40B4-BE49-F238E27FC236}">
                      <a16:creationId xmlns:a16="http://schemas.microsoft.com/office/drawing/2014/main" id="{3723775D-3345-AD3C-8DDB-DB4456ED92AA}"/>
                    </a:ext>
                  </a:extLst>
                </p:cNvPr>
                <p:cNvSpPr txBox="1">
                  <a:spLocks noRot="1" noChangeAspect="1" noMove="1" noResize="1" noEditPoints="1" noAdjustHandles="1" noChangeArrowheads="1" noChangeShapeType="1" noTextEdit="1"/>
                </p:cNvSpPr>
                <p:nvPr/>
              </p:nvSpPr>
              <p:spPr>
                <a:xfrm>
                  <a:off x="7671242" y="5887939"/>
                  <a:ext cx="1243014" cy="369332"/>
                </a:xfrm>
                <a:prstGeom prst="rect">
                  <a:avLst/>
                </a:prstGeom>
                <a:blipFill>
                  <a:blip r:embed="rId6"/>
                  <a:stretch>
                    <a:fillRect/>
                  </a:stretch>
                </a:blipFill>
              </p:spPr>
              <p:txBody>
                <a:bodyPr/>
                <a:lstStyle/>
                <a:p>
                  <a:r>
                    <a:rPr lang="pt-BR">
                      <a:noFill/>
                    </a:rPr>
                    <a:t> </a:t>
                  </a:r>
                </a:p>
              </p:txBody>
            </p:sp>
          </mc:Fallback>
        </mc:AlternateContent>
        <p:sp>
          <p:nvSpPr>
            <p:cNvPr id="36" name="CaixaDeTexto 35">
              <a:extLst>
                <a:ext uri="{FF2B5EF4-FFF2-40B4-BE49-F238E27FC236}">
                  <a16:creationId xmlns:a16="http://schemas.microsoft.com/office/drawing/2014/main" id="{8761D55B-1299-D1C9-5A57-06AB21771704}"/>
                </a:ext>
              </a:extLst>
            </p:cNvPr>
            <p:cNvSpPr txBox="1"/>
            <p:nvPr/>
          </p:nvSpPr>
          <p:spPr>
            <a:xfrm>
              <a:off x="3084120" y="3465022"/>
              <a:ext cx="2064665" cy="369332"/>
            </a:xfrm>
            <a:prstGeom prst="rect">
              <a:avLst/>
            </a:prstGeom>
            <a:noFill/>
          </p:spPr>
          <p:txBody>
            <a:bodyPr wrap="square" rtlCol="0">
              <a:spAutoFit/>
            </a:bodyPr>
            <a:lstStyle/>
            <a:p>
              <a:pPr algn="ctr"/>
              <a:r>
                <a:rPr lang="pt-BR" dirty="0"/>
                <a:t>Input</a:t>
              </a:r>
            </a:p>
          </p:txBody>
        </p:sp>
        <p:sp>
          <p:nvSpPr>
            <p:cNvPr id="37" name="CaixaDeTexto 36">
              <a:extLst>
                <a:ext uri="{FF2B5EF4-FFF2-40B4-BE49-F238E27FC236}">
                  <a16:creationId xmlns:a16="http://schemas.microsoft.com/office/drawing/2014/main" id="{0B61D4FE-F4F5-6FE7-AFC7-7D15F8311F97}"/>
                </a:ext>
              </a:extLst>
            </p:cNvPr>
            <p:cNvSpPr txBox="1"/>
            <p:nvPr/>
          </p:nvSpPr>
          <p:spPr>
            <a:xfrm>
              <a:off x="5773932" y="3476665"/>
              <a:ext cx="1196647" cy="369332"/>
            </a:xfrm>
            <a:prstGeom prst="rect">
              <a:avLst/>
            </a:prstGeom>
            <a:noFill/>
          </p:spPr>
          <p:txBody>
            <a:bodyPr wrap="square" rtlCol="0">
              <a:spAutoFit/>
            </a:bodyPr>
            <a:lstStyle/>
            <a:p>
              <a:pPr algn="ctr"/>
              <a:r>
                <a:rPr lang="pt-BR" dirty="0"/>
                <a:t>Kernel</a:t>
              </a:r>
            </a:p>
          </p:txBody>
        </p:sp>
        <p:sp>
          <p:nvSpPr>
            <p:cNvPr id="38" name="CaixaDeTexto 37">
              <a:extLst>
                <a:ext uri="{FF2B5EF4-FFF2-40B4-BE49-F238E27FC236}">
                  <a16:creationId xmlns:a16="http://schemas.microsoft.com/office/drawing/2014/main" id="{75878AAC-FDB8-E5C2-0FBB-866FC4234616}"/>
                </a:ext>
              </a:extLst>
            </p:cNvPr>
            <p:cNvSpPr txBox="1"/>
            <p:nvPr/>
          </p:nvSpPr>
          <p:spPr>
            <a:xfrm>
              <a:off x="7409109" y="3465022"/>
              <a:ext cx="1767280" cy="369332"/>
            </a:xfrm>
            <a:prstGeom prst="rect">
              <a:avLst/>
            </a:prstGeom>
            <a:noFill/>
          </p:spPr>
          <p:txBody>
            <a:bodyPr wrap="square" rtlCol="0">
              <a:spAutoFit/>
            </a:bodyPr>
            <a:lstStyle/>
            <a:p>
              <a:pPr algn="ctr"/>
              <a:r>
                <a:rPr lang="pt-BR" dirty="0"/>
                <a:t>Output</a:t>
              </a:r>
            </a:p>
          </p:txBody>
        </p:sp>
      </p:grpSp>
    </p:spTree>
    <p:extLst>
      <p:ext uri="{BB962C8B-B14F-4D97-AF65-F5344CB8AC3E}">
        <p14:creationId xmlns:p14="http://schemas.microsoft.com/office/powerpoint/2010/main" val="28476397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D7DBE2B9-C1A5-65AD-9DBF-C363DBABEFEA}"/>
              </a:ext>
            </a:extLst>
          </p:cNvPr>
          <p:cNvGrpSpPr/>
          <p:nvPr/>
        </p:nvGrpSpPr>
        <p:grpSpPr>
          <a:xfrm>
            <a:off x="2895584" y="2043791"/>
            <a:ext cx="4608379" cy="2815462"/>
            <a:chOff x="2895584" y="2043791"/>
            <a:chExt cx="4608379" cy="2815462"/>
          </a:xfrm>
        </p:grpSpPr>
        <mc:AlternateContent xmlns:mc="http://schemas.openxmlformats.org/markup-compatibility/2006" xmlns:a14="http://schemas.microsoft.com/office/drawing/2010/main">
          <mc:Choice Requires="a14">
            <p:graphicFrame>
              <p:nvGraphicFramePr>
                <p:cNvPr id="27" name="Tabela 4">
                  <a:extLst>
                    <a:ext uri="{FF2B5EF4-FFF2-40B4-BE49-F238E27FC236}">
                      <a16:creationId xmlns:a16="http://schemas.microsoft.com/office/drawing/2014/main" id="{E59D7380-256A-CF5D-BA19-92C1700894B7}"/>
                    </a:ext>
                  </a:extLst>
                </p:cNvPr>
                <p:cNvGraphicFramePr>
                  <a:graphicFrameLocks/>
                </p:cNvGraphicFramePr>
                <p:nvPr>
                  <p:extLst>
                    <p:ext uri="{D42A27DB-BD31-4B8C-83A1-F6EECF244321}">
                      <p14:modId xmlns:p14="http://schemas.microsoft.com/office/powerpoint/2010/main" val="3566198502"/>
                    </p:ext>
                  </p:extLst>
                </p:nvPr>
              </p:nvGraphicFramePr>
              <p:xfrm>
                <a:off x="2895584" y="2413123"/>
                <a:ext cx="1238799" cy="1238250"/>
              </p:xfrm>
              <a:graphic>
                <a:graphicData uri="http://schemas.openxmlformats.org/drawingml/2006/table">
                  <a:tbl>
                    <a:tblPr firstRow="1" bandRow="1">
                      <a:tableStyleId>{5C22544A-7EE6-4342-B048-85BDC9FD1C3A}</a:tableStyleId>
                    </a:tblPr>
                    <a:tblGrid>
                      <a:gridCol w="412933">
                        <a:extLst>
                          <a:ext uri="{9D8B030D-6E8A-4147-A177-3AD203B41FA5}">
                            <a16:colId xmlns:a16="http://schemas.microsoft.com/office/drawing/2014/main" val="3650072185"/>
                          </a:ext>
                        </a:extLst>
                      </a:gridCol>
                      <a:gridCol w="412933">
                        <a:extLst>
                          <a:ext uri="{9D8B030D-6E8A-4147-A177-3AD203B41FA5}">
                            <a16:colId xmlns:a16="http://schemas.microsoft.com/office/drawing/2014/main" val="3646872024"/>
                          </a:ext>
                        </a:extLst>
                      </a:gridCol>
                      <a:gridCol w="412933">
                        <a:extLst>
                          <a:ext uri="{9D8B030D-6E8A-4147-A177-3AD203B41FA5}">
                            <a16:colId xmlns:a16="http://schemas.microsoft.com/office/drawing/2014/main" val="1992468736"/>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27" name="Tabela 4">
                  <a:extLst>
                    <a:ext uri="{FF2B5EF4-FFF2-40B4-BE49-F238E27FC236}">
                      <a16:creationId xmlns:a16="http://schemas.microsoft.com/office/drawing/2014/main" id="{E59D7380-256A-CF5D-BA19-92C1700894B7}"/>
                    </a:ext>
                  </a:extLst>
                </p:cNvPr>
                <p:cNvGraphicFramePr>
                  <a:graphicFrameLocks/>
                </p:cNvGraphicFramePr>
                <p:nvPr>
                  <p:extLst>
                    <p:ext uri="{D42A27DB-BD31-4B8C-83A1-F6EECF244321}">
                      <p14:modId xmlns:p14="http://schemas.microsoft.com/office/powerpoint/2010/main" val="3566198502"/>
                    </p:ext>
                  </p:extLst>
                </p:nvPr>
              </p:nvGraphicFramePr>
              <p:xfrm>
                <a:off x="2895584" y="2413123"/>
                <a:ext cx="1238799" cy="1238250"/>
              </p:xfrm>
              <a:graphic>
                <a:graphicData uri="http://schemas.openxmlformats.org/drawingml/2006/table">
                  <a:tbl>
                    <a:tblPr firstRow="1" bandRow="1">
                      <a:tableStyleId>{5C22544A-7EE6-4342-B048-85BDC9FD1C3A}</a:tableStyleId>
                    </a:tblPr>
                    <a:tblGrid>
                      <a:gridCol w="412933">
                        <a:extLst>
                          <a:ext uri="{9D8B030D-6E8A-4147-A177-3AD203B41FA5}">
                            <a16:colId xmlns:a16="http://schemas.microsoft.com/office/drawing/2014/main" val="3650072185"/>
                          </a:ext>
                        </a:extLst>
                      </a:gridCol>
                      <a:gridCol w="412933">
                        <a:extLst>
                          <a:ext uri="{9D8B030D-6E8A-4147-A177-3AD203B41FA5}">
                            <a16:colId xmlns:a16="http://schemas.microsoft.com/office/drawing/2014/main" val="3646872024"/>
                          </a:ext>
                        </a:extLst>
                      </a:gridCol>
                      <a:gridCol w="412933">
                        <a:extLst>
                          <a:ext uri="{9D8B030D-6E8A-4147-A177-3AD203B41FA5}">
                            <a16:colId xmlns:a16="http://schemas.microsoft.com/office/drawing/2014/main" val="1992468736"/>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2EED2461-2706-7478-1493-A36EC44E1C8E}"/>
                    </a:ext>
                  </a:extLst>
                </p:cNvPr>
                <p:cNvSpPr txBox="1"/>
                <p:nvPr/>
              </p:nvSpPr>
              <p:spPr>
                <a:xfrm>
                  <a:off x="2895584" y="3651373"/>
                  <a:ext cx="1238799" cy="36933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m:t>
                        </m:r>
                      </m:oMath>
                    </m:oMathPara>
                  </a14:m>
                  <a:endParaRPr lang="pt-BR" dirty="0"/>
                </a:p>
              </p:txBody>
            </p:sp>
          </mc:Choice>
          <mc:Fallback xmlns="">
            <p:sp>
              <p:nvSpPr>
                <p:cNvPr id="28" name="CaixaDeTexto 27">
                  <a:extLst>
                    <a:ext uri="{FF2B5EF4-FFF2-40B4-BE49-F238E27FC236}">
                      <a16:creationId xmlns:a16="http://schemas.microsoft.com/office/drawing/2014/main" id="{2EED2461-2706-7478-1493-A36EC44E1C8E}"/>
                    </a:ext>
                  </a:extLst>
                </p:cNvPr>
                <p:cNvSpPr txBox="1">
                  <a:spLocks noRot="1" noChangeAspect="1" noMove="1" noResize="1" noEditPoints="1" noAdjustHandles="1" noChangeArrowheads="1" noChangeShapeType="1" noTextEdit="1"/>
                </p:cNvSpPr>
                <p:nvPr/>
              </p:nvSpPr>
              <p:spPr>
                <a:xfrm>
                  <a:off x="2895584" y="3651373"/>
                  <a:ext cx="1238799" cy="369332"/>
                </a:xfrm>
                <a:prstGeom prst="rect">
                  <a:avLst/>
                </a:prstGeom>
                <a:blipFill>
                  <a:blip r:embed="rId2"/>
                  <a:stretch>
                    <a:fillRect/>
                  </a:stretch>
                </a:blipFill>
              </p:spPr>
              <p:txBody>
                <a:bodyPr/>
                <a:lstStyle/>
                <a:p>
                  <a:r>
                    <a:rPr lang="pt-BR">
                      <a:noFill/>
                    </a:rPr>
                    <a:t> </a:t>
                  </a:r>
                </a:p>
              </p:txBody>
            </p:sp>
          </mc:Fallback>
        </mc:AlternateContent>
        <p:sp>
          <p:nvSpPr>
            <p:cNvPr id="36" name="CaixaDeTexto 35">
              <a:extLst>
                <a:ext uri="{FF2B5EF4-FFF2-40B4-BE49-F238E27FC236}">
                  <a16:creationId xmlns:a16="http://schemas.microsoft.com/office/drawing/2014/main" id="{8761D55B-1299-D1C9-5A57-06AB21771704}"/>
                </a:ext>
              </a:extLst>
            </p:cNvPr>
            <p:cNvSpPr txBox="1"/>
            <p:nvPr/>
          </p:nvSpPr>
          <p:spPr>
            <a:xfrm>
              <a:off x="2895584" y="2043791"/>
              <a:ext cx="1238799"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8F5E6067-17D2-2358-8F2B-D86EBF51D40E}"/>
                    </a:ext>
                  </a:extLst>
                </p:cNvPr>
                <p:cNvGraphicFramePr>
                  <a:graphicFrameLocks/>
                </p:cNvGraphicFramePr>
                <p:nvPr>
                  <p:extLst>
                    <p:ext uri="{D42A27DB-BD31-4B8C-83A1-F6EECF244321}">
                      <p14:modId xmlns:p14="http://schemas.microsoft.com/office/powerpoint/2010/main" val="2812824573"/>
                    </p:ext>
                  </p:extLst>
                </p:nvPr>
              </p:nvGraphicFramePr>
              <p:xfrm>
                <a:off x="5439298" y="2149172"/>
                <a:ext cx="2064665" cy="2063750"/>
              </p:xfrm>
              <a:graphic>
                <a:graphicData uri="http://schemas.openxmlformats.org/drawingml/2006/table">
                  <a:tbl>
                    <a:tblPr firstRow="1" bandRow="1">
                      <a:tableStyleId>{5C22544A-7EE6-4342-B048-85BDC9FD1C3A}</a:tableStyleId>
                    </a:tblPr>
                    <a:tblGrid>
                      <a:gridCol w="412933">
                        <a:extLst>
                          <a:ext uri="{9D8B030D-6E8A-4147-A177-3AD203B41FA5}">
                            <a16:colId xmlns:a16="http://schemas.microsoft.com/office/drawing/2014/main" val="1166939837"/>
                          </a:ext>
                        </a:extLst>
                      </a:gridCol>
                      <a:gridCol w="412933">
                        <a:extLst>
                          <a:ext uri="{9D8B030D-6E8A-4147-A177-3AD203B41FA5}">
                            <a16:colId xmlns:a16="http://schemas.microsoft.com/office/drawing/2014/main" val="3650072185"/>
                          </a:ext>
                        </a:extLst>
                      </a:gridCol>
                      <a:gridCol w="412933">
                        <a:extLst>
                          <a:ext uri="{9D8B030D-6E8A-4147-A177-3AD203B41FA5}">
                            <a16:colId xmlns:a16="http://schemas.microsoft.com/office/drawing/2014/main" val="3646872024"/>
                          </a:ext>
                        </a:extLst>
                      </a:gridCol>
                      <a:gridCol w="412933">
                        <a:extLst>
                          <a:ext uri="{9D8B030D-6E8A-4147-A177-3AD203B41FA5}">
                            <a16:colId xmlns:a16="http://schemas.microsoft.com/office/drawing/2014/main" val="1992468736"/>
                          </a:ext>
                        </a:extLst>
                      </a:gridCol>
                      <a:gridCol w="412933">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505587699"/>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253280064"/>
                        </a:ext>
                      </a:extLst>
                    </a:tr>
                  </a:tbl>
                </a:graphicData>
              </a:graphic>
            </p:graphicFrame>
          </mc:Choice>
          <mc:Fallback xmlns="">
            <p:graphicFrame>
              <p:nvGraphicFramePr>
                <p:cNvPr id="2" name="Tabela 4">
                  <a:extLst>
                    <a:ext uri="{FF2B5EF4-FFF2-40B4-BE49-F238E27FC236}">
                      <a16:creationId xmlns:a16="http://schemas.microsoft.com/office/drawing/2014/main" id="{8F5E6067-17D2-2358-8F2B-D86EBF51D40E}"/>
                    </a:ext>
                  </a:extLst>
                </p:cNvPr>
                <p:cNvGraphicFramePr>
                  <a:graphicFrameLocks/>
                </p:cNvGraphicFramePr>
                <p:nvPr>
                  <p:extLst>
                    <p:ext uri="{D42A27DB-BD31-4B8C-83A1-F6EECF244321}">
                      <p14:modId xmlns:p14="http://schemas.microsoft.com/office/powerpoint/2010/main" val="2812824573"/>
                    </p:ext>
                  </p:extLst>
                </p:nvPr>
              </p:nvGraphicFramePr>
              <p:xfrm>
                <a:off x="5439298" y="2149172"/>
                <a:ext cx="2064665" cy="2063750"/>
              </p:xfrm>
              <a:graphic>
                <a:graphicData uri="http://schemas.openxmlformats.org/drawingml/2006/table">
                  <a:tbl>
                    <a:tblPr firstRow="1" bandRow="1">
                      <a:tableStyleId>{5C22544A-7EE6-4342-B048-85BDC9FD1C3A}</a:tableStyleId>
                    </a:tblPr>
                    <a:tblGrid>
                      <a:gridCol w="412933">
                        <a:extLst>
                          <a:ext uri="{9D8B030D-6E8A-4147-A177-3AD203B41FA5}">
                            <a16:colId xmlns:a16="http://schemas.microsoft.com/office/drawing/2014/main" val="1166939837"/>
                          </a:ext>
                        </a:extLst>
                      </a:gridCol>
                      <a:gridCol w="412933">
                        <a:extLst>
                          <a:ext uri="{9D8B030D-6E8A-4147-A177-3AD203B41FA5}">
                            <a16:colId xmlns:a16="http://schemas.microsoft.com/office/drawing/2014/main" val="3650072185"/>
                          </a:ext>
                        </a:extLst>
                      </a:gridCol>
                      <a:gridCol w="412933">
                        <a:extLst>
                          <a:ext uri="{9D8B030D-6E8A-4147-A177-3AD203B41FA5}">
                            <a16:colId xmlns:a16="http://schemas.microsoft.com/office/drawing/2014/main" val="3646872024"/>
                          </a:ext>
                        </a:extLst>
                      </a:gridCol>
                      <a:gridCol w="412933">
                        <a:extLst>
                          <a:ext uri="{9D8B030D-6E8A-4147-A177-3AD203B41FA5}">
                            <a16:colId xmlns:a16="http://schemas.microsoft.com/office/drawing/2014/main" val="1992468736"/>
                          </a:ext>
                        </a:extLst>
                      </a:gridCol>
                      <a:gridCol w="412933">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505587699"/>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253280064"/>
                        </a:ext>
                      </a:extLst>
                    </a:tr>
                  </a:tbl>
                </a:graphicData>
              </a:graphic>
            </p:graphicFrame>
          </mc:Fallback>
        </mc:AlternateContent>
        <p:sp>
          <p:nvSpPr>
            <p:cNvPr id="3" name="Seta: para a Direita 2">
              <a:extLst>
                <a:ext uri="{FF2B5EF4-FFF2-40B4-BE49-F238E27FC236}">
                  <a16:creationId xmlns:a16="http://schemas.microsoft.com/office/drawing/2014/main" id="{E1748487-EE3B-3658-52E4-86E2BF528992}"/>
                </a:ext>
              </a:extLst>
            </p:cNvPr>
            <p:cNvSpPr/>
            <p:nvPr/>
          </p:nvSpPr>
          <p:spPr>
            <a:xfrm>
              <a:off x="4318667" y="2928553"/>
              <a:ext cx="936347" cy="4784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17F2F409-F674-F5D4-F4AE-419E3673FD8C}"/>
                </a:ext>
              </a:extLst>
            </p:cNvPr>
            <p:cNvSpPr txBox="1"/>
            <p:nvPr/>
          </p:nvSpPr>
          <p:spPr>
            <a:xfrm>
              <a:off x="4318667" y="2559221"/>
              <a:ext cx="936347" cy="369332"/>
            </a:xfrm>
            <a:prstGeom prst="rect">
              <a:avLst/>
            </a:prstGeom>
            <a:noFill/>
          </p:spPr>
          <p:txBody>
            <a:bodyPr wrap="none" rtlCol="0">
              <a:spAutoFit/>
            </a:bodyPr>
            <a:lstStyle/>
            <a:p>
              <a:r>
                <a:rPr lang="pt-BR" dirty="0"/>
                <a:t>Padding</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3EAA65E5-4779-E5B7-B375-F5D0F2F99584}"/>
                    </a:ext>
                  </a:extLst>
                </p:cNvPr>
                <p:cNvSpPr txBox="1"/>
                <p:nvPr/>
              </p:nvSpPr>
              <p:spPr>
                <a:xfrm>
                  <a:off x="5439298" y="4212922"/>
                  <a:ext cx="2064665" cy="646331"/>
                </a:xfrm>
                <a:prstGeom prst="rect">
                  <a:avLst/>
                </a:prstGeom>
                <a:noFill/>
              </p:spPr>
              <p:txBody>
                <a:bodyPr wrap="square" rtlCol="0">
                  <a:spAutoFit/>
                </a:bodyPr>
                <a:lstStyle/>
                <a:p>
                  <a:pPr algn="ctr"/>
                  <a14:m>
                    <m:oMath xmlns:m="http://schemas.openxmlformats.org/officeDocument/2006/math">
                      <m:r>
                        <a:rPr lang="pt-BR" i="1" smtClean="0">
                          <a:latin typeface="Cambria Math" panose="02040503050406030204" pitchFamily="18" charset="0"/>
                          <a:ea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m:t>
                      </m:r>
                    </m:oMath>
                  </a14:m>
                  <a:r>
                    <a:rPr lang="pt-BR" dirty="0"/>
                    <a:t> (orig.) </a:t>
                  </a:r>
                </a:p>
                <a:p>
                  <a:pPr algn="ctr"/>
                  <a:r>
                    <a:rPr lang="pt-BR" dirty="0"/>
                    <a:t>+ padding</a:t>
                  </a:r>
                </a:p>
              </p:txBody>
            </p:sp>
          </mc:Choice>
          <mc:Fallback xmlns="">
            <p:sp>
              <p:nvSpPr>
                <p:cNvPr id="5" name="CaixaDeTexto 4">
                  <a:extLst>
                    <a:ext uri="{FF2B5EF4-FFF2-40B4-BE49-F238E27FC236}">
                      <a16:creationId xmlns:a16="http://schemas.microsoft.com/office/drawing/2014/main" id="{3EAA65E5-4779-E5B7-B375-F5D0F2F99584}"/>
                    </a:ext>
                  </a:extLst>
                </p:cNvPr>
                <p:cNvSpPr txBox="1">
                  <a:spLocks noRot="1" noChangeAspect="1" noMove="1" noResize="1" noEditPoints="1" noAdjustHandles="1" noChangeArrowheads="1" noChangeShapeType="1" noTextEdit="1"/>
                </p:cNvSpPr>
                <p:nvPr/>
              </p:nvSpPr>
              <p:spPr>
                <a:xfrm>
                  <a:off x="5439298" y="4212922"/>
                  <a:ext cx="2064665" cy="646331"/>
                </a:xfrm>
                <a:prstGeom prst="rect">
                  <a:avLst/>
                </a:prstGeom>
                <a:blipFill>
                  <a:blip r:embed="rId3"/>
                  <a:stretch>
                    <a:fillRect t="-4717" b="-14151"/>
                  </a:stretch>
                </a:blipFill>
              </p:spPr>
              <p:txBody>
                <a:bodyPr/>
                <a:lstStyle/>
                <a:p>
                  <a:r>
                    <a:rPr lang="pt-BR">
                      <a:noFill/>
                    </a:rPr>
                    <a:t> </a:t>
                  </a:r>
                </a:p>
              </p:txBody>
            </p:sp>
          </mc:Fallback>
        </mc:AlternateContent>
      </p:grpSp>
    </p:spTree>
    <p:extLst>
      <p:ext uri="{BB962C8B-B14F-4D97-AF65-F5344CB8AC3E}">
        <p14:creationId xmlns:p14="http://schemas.microsoft.com/office/powerpoint/2010/main" val="13877156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Agrupar 10">
            <a:extLst>
              <a:ext uri="{FF2B5EF4-FFF2-40B4-BE49-F238E27FC236}">
                <a16:creationId xmlns:a16="http://schemas.microsoft.com/office/drawing/2014/main" id="{48DD0C27-AC65-5F17-6083-15899F9E466F}"/>
              </a:ext>
            </a:extLst>
          </p:cNvPr>
          <p:cNvGrpSpPr/>
          <p:nvPr/>
        </p:nvGrpSpPr>
        <p:grpSpPr>
          <a:xfrm>
            <a:off x="1214765" y="1566807"/>
            <a:ext cx="10336094" cy="2276986"/>
            <a:chOff x="1214765" y="1566807"/>
            <a:chExt cx="10336094" cy="2276986"/>
          </a:xfrm>
        </p:grpSpPr>
        <p:pic>
          <p:nvPicPr>
            <p:cNvPr id="4" name="Imagem 3">
              <a:extLst>
                <a:ext uri="{FF2B5EF4-FFF2-40B4-BE49-F238E27FC236}">
                  <a16:creationId xmlns:a16="http://schemas.microsoft.com/office/drawing/2014/main" id="{12F01B1C-DE92-266A-A9F6-6A6A66790B44}"/>
                </a:ext>
              </a:extLst>
            </p:cNvPr>
            <p:cNvPicPr>
              <a:picLocks/>
            </p:cNvPicPr>
            <p:nvPr/>
          </p:nvPicPr>
          <p:blipFill>
            <a:blip r:embed="rId2"/>
            <a:stretch>
              <a:fillRect/>
            </a:stretch>
          </p:blipFill>
          <p:spPr>
            <a:xfrm>
              <a:off x="1214765" y="1569375"/>
              <a:ext cx="2276986" cy="2252613"/>
            </a:xfrm>
            <a:prstGeom prst="rect">
              <a:avLst/>
            </a:prstGeom>
          </p:spPr>
        </p:pic>
        <p:pic>
          <p:nvPicPr>
            <p:cNvPr id="5" name="Imagem 4">
              <a:extLst>
                <a:ext uri="{FF2B5EF4-FFF2-40B4-BE49-F238E27FC236}">
                  <a16:creationId xmlns:a16="http://schemas.microsoft.com/office/drawing/2014/main" id="{13BEDA39-0610-2EB1-C797-AE621BAD9C03}"/>
                </a:ext>
              </a:extLst>
            </p:cNvPr>
            <p:cNvPicPr>
              <a:picLocks noChangeAspect="1"/>
            </p:cNvPicPr>
            <p:nvPr/>
          </p:nvPicPr>
          <p:blipFill>
            <a:blip r:embed="rId3"/>
            <a:stretch>
              <a:fillRect/>
            </a:stretch>
          </p:blipFill>
          <p:spPr>
            <a:xfrm>
              <a:off x="4347118" y="1566807"/>
              <a:ext cx="2276986" cy="2276986"/>
            </a:xfrm>
            <a:prstGeom prst="rect">
              <a:avLst/>
            </a:prstGeom>
          </p:spPr>
        </p:pic>
        <p:pic>
          <p:nvPicPr>
            <p:cNvPr id="6" name="Imagem 5">
              <a:extLst>
                <a:ext uri="{FF2B5EF4-FFF2-40B4-BE49-F238E27FC236}">
                  <a16:creationId xmlns:a16="http://schemas.microsoft.com/office/drawing/2014/main" id="{8B217398-AC93-993B-F8E9-D5C7378E02D3}"/>
                </a:ext>
              </a:extLst>
            </p:cNvPr>
            <p:cNvPicPr>
              <a:picLocks/>
            </p:cNvPicPr>
            <p:nvPr/>
          </p:nvPicPr>
          <p:blipFill>
            <a:blip r:embed="rId4"/>
            <a:stretch>
              <a:fillRect/>
            </a:stretch>
          </p:blipFill>
          <p:spPr>
            <a:xfrm>
              <a:off x="7627304" y="1569375"/>
              <a:ext cx="2276986" cy="2252613"/>
            </a:xfrm>
            <a:prstGeom prst="rect">
              <a:avLst/>
            </a:prstGeom>
          </p:spPr>
        </p:pic>
        <p:sp>
          <p:nvSpPr>
            <p:cNvPr id="7" name="Sinal de Adição 6">
              <a:extLst>
                <a:ext uri="{FF2B5EF4-FFF2-40B4-BE49-F238E27FC236}">
                  <a16:creationId xmlns:a16="http://schemas.microsoft.com/office/drawing/2014/main" id="{6E756E8E-AFAF-CB82-5A00-121B4571DB78}"/>
                </a:ext>
              </a:extLst>
            </p:cNvPr>
            <p:cNvSpPr/>
            <p:nvPr/>
          </p:nvSpPr>
          <p:spPr>
            <a:xfrm>
              <a:off x="3692525" y="249533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inal de Adição 7">
              <a:extLst>
                <a:ext uri="{FF2B5EF4-FFF2-40B4-BE49-F238E27FC236}">
                  <a16:creationId xmlns:a16="http://schemas.microsoft.com/office/drawing/2014/main" id="{6EA8C6B8-0AB5-CDD1-C74C-71D8176CFDDC}"/>
                </a:ext>
              </a:extLst>
            </p:cNvPr>
            <p:cNvSpPr/>
            <p:nvPr/>
          </p:nvSpPr>
          <p:spPr>
            <a:xfrm>
              <a:off x="6930495" y="2504954"/>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Igual a 8">
              <a:extLst>
                <a:ext uri="{FF2B5EF4-FFF2-40B4-BE49-F238E27FC236}">
                  <a16:creationId xmlns:a16="http://schemas.microsoft.com/office/drawing/2014/main" id="{4C5374E4-751A-AD8F-E774-2811EC1BFCF1}"/>
                </a:ext>
              </a:extLst>
            </p:cNvPr>
            <p:cNvSpPr/>
            <p:nvPr/>
          </p:nvSpPr>
          <p:spPr>
            <a:xfrm>
              <a:off x="10042291" y="2546168"/>
              <a:ext cx="400692" cy="284814"/>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CaixaDeTexto 9">
              <a:extLst>
                <a:ext uri="{FF2B5EF4-FFF2-40B4-BE49-F238E27FC236}">
                  <a16:creationId xmlns:a16="http://schemas.microsoft.com/office/drawing/2014/main" id="{F8A6FEC9-4B86-D050-ABD4-9E742F9CC91D}"/>
                </a:ext>
              </a:extLst>
            </p:cNvPr>
            <p:cNvSpPr txBox="1"/>
            <p:nvPr/>
          </p:nvSpPr>
          <p:spPr>
            <a:xfrm>
              <a:off x="10442983" y="2495335"/>
              <a:ext cx="1107876" cy="369332"/>
            </a:xfrm>
            <a:prstGeom prst="rect">
              <a:avLst/>
            </a:prstGeom>
            <a:noFill/>
          </p:spPr>
          <p:txBody>
            <a:bodyPr wrap="square" rtlCol="0">
              <a:spAutoFit/>
            </a:bodyPr>
            <a:lstStyle/>
            <a:p>
              <a:pPr algn="ctr"/>
              <a:r>
                <a:rPr lang="pt-BR" b="1" dirty="0"/>
                <a:t>Humano</a:t>
              </a:r>
            </a:p>
          </p:txBody>
        </p:sp>
      </p:grpSp>
    </p:spTree>
    <p:extLst>
      <p:ext uri="{BB962C8B-B14F-4D97-AF65-F5344CB8AC3E}">
        <p14:creationId xmlns:p14="http://schemas.microsoft.com/office/powerpoint/2010/main" val="748071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Imagens simples e “comportadas”</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6096000" y="1825624"/>
            <a:ext cx="5917324" cy="5032375"/>
          </a:xfrm>
        </p:spPr>
        <p:txBody>
          <a:bodyPr>
            <a:normAutofit/>
          </a:bodyPr>
          <a:lstStyle/>
          <a:p>
            <a:r>
              <a:rPr lang="pt-BR" dirty="0"/>
              <a:t>Até o momento, as imagens que usamos nos problemas de classificação eram bem simples e “comportadas”.</a:t>
            </a:r>
          </a:p>
          <a:p>
            <a:r>
              <a:rPr lang="pt-BR" dirty="0"/>
              <a:t>Eram </a:t>
            </a:r>
            <a:r>
              <a:rPr lang="pt-BR" b="1" i="1" dirty="0">
                <a:solidFill>
                  <a:srgbClr val="00B050"/>
                </a:solidFill>
              </a:rPr>
              <a:t>imagens bidimensionais em tons de cinza</a:t>
            </a:r>
            <a:r>
              <a:rPr lang="pt-BR" dirty="0"/>
              <a:t>, com objetos </a:t>
            </a:r>
            <a:r>
              <a:rPr lang="pt-BR" b="1" i="1" dirty="0"/>
              <a:t>centralizados</a:t>
            </a:r>
            <a:r>
              <a:rPr lang="pt-BR" dirty="0"/>
              <a:t>, </a:t>
            </a:r>
            <a:r>
              <a:rPr lang="pt-BR" b="1" i="1" dirty="0"/>
              <a:t>sem</a:t>
            </a:r>
            <a:r>
              <a:rPr lang="pt-BR" dirty="0"/>
              <a:t> muita </a:t>
            </a:r>
            <a:r>
              <a:rPr lang="pt-BR" b="1" i="1" dirty="0"/>
              <a:t>variação</a:t>
            </a:r>
            <a:r>
              <a:rPr lang="pt-BR" dirty="0"/>
              <a:t> em termos de </a:t>
            </a:r>
            <a:r>
              <a:rPr lang="pt-BR" b="1" i="1" dirty="0"/>
              <a:t>rotação</a:t>
            </a:r>
            <a:r>
              <a:rPr lang="pt-BR" dirty="0"/>
              <a:t>, </a:t>
            </a:r>
            <a:r>
              <a:rPr lang="pt-BR" b="1" i="1" dirty="0"/>
              <a:t>iluminação</a:t>
            </a:r>
            <a:r>
              <a:rPr lang="pt-BR" dirty="0"/>
              <a:t>, </a:t>
            </a:r>
            <a:r>
              <a:rPr lang="pt-BR" b="1" i="1" dirty="0"/>
              <a:t>escala</a:t>
            </a:r>
            <a:r>
              <a:rPr lang="pt-BR" dirty="0"/>
              <a:t>, com um </a:t>
            </a:r>
            <a:r>
              <a:rPr lang="pt-BR" b="1" i="1" dirty="0"/>
              <a:t>mesmo fundo</a:t>
            </a:r>
            <a:r>
              <a:rPr lang="pt-BR" dirty="0"/>
              <a:t>, </a:t>
            </a:r>
            <a:r>
              <a:rPr lang="pt-BR" b="1" i="1" dirty="0"/>
              <a:t>sem </a:t>
            </a:r>
            <a:r>
              <a:rPr lang="pt-BR" b="1" i="1" dirty="0">
                <a:effectLst/>
              </a:rPr>
              <a:t>oclusões</a:t>
            </a:r>
            <a:r>
              <a:rPr lang="pt-BR" b="0" i="0" dirty="0">
                <a:effectLst/>
              </a:rPr>
              <a:t> (i.e., partes do objeto obstruídas), </a:t>
            </a:r>
            <a:r>
              <a:rPr lang="pt-BR" dirty="0"/>
              <a:t>etc.</a:t>
            </a:r>
          </a:p>
        </p:txBody>
      </p:sp>
      <p:pic>
        <p:nvPicPr>
          <p:cNvPr id="5" name="Imagem 4">
            <a:extLst>
              <a:ext uri="{FF2B5EF4-FFF2-40B4-BE49-F238E27FC236}">
                <a16:creationId xmlns:a16="http://schemas.microsoft.com/office/drawing/2014/main" id="{E3CDC4BE-18F1-F196-DB89-42DF13D65A10}"/>
              </a:ext>
            </a:extLst>
          </p:cNvPr>
          <p:cNvPicPr>
            <a:picLocks noChangeAspect="1"/>
          </p:cNvPicPr>
          <p:nvPr/>
        </p:nvPicPr>
        <p:blipFill rotWithShape="1">
          <a:blip r:embed="rId3"/>
          <a:srcRect l="3436" t="2799"/>
          <a:stretch/>
        </p:blipFill>
        <p:spPr>
          <a:xfrm>
            <a:off x="364743" y="2120682"/>
            <a:ext cx="5310874" cy="4437883"/>
          </a:xfrm>
          <a:prstGeom prst="rect">
            <a:avLst/>
          </a:prstGeom>
        </p:spPr>
      </p:pic>
    </p:spTree>
    <p:extLst>
      <p:ext uri="{BB962C8B-B14F-4D97-AF65-F5344CB8AC3E}">
        <p14:creationId xmlns:p14="http://schemas.microsoft.com/office/powerpoint/2010/main" val="3861675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A951B7-26D0-12FA-7AE3-4CD59110067D}"/>
              </a:ext>
            </a:extLst>
          </p:cNvPr>
          <p:cNvSpPr>
            <a:spLocks noGrp="1"/>
          </p:cNvSpPr>
          <p:nvPr>
            <p:ph type="title"/>
          </p:nvPr>
        </p:nvSpPr>
        <p:spPr/>
        <p:txBody>
          <a:bodyPr/>
          <a:lstStyle/>
          <a:p>
            <a:r>
              <a:rPr lang="pt-BR" dirty="0"/>
              <a:t>Imagens complexas</a:t>
            </a:r>
          </a:p>
        </p:txBody>
      </p:sp>
      <p:sp>
        <p:nvSpPr>
          <p:cNvPr id="3" name="Espaço Reservado para Conteúdo 2">
            <a:extLst>
              <a:ext uri="{FF2B5EF4-FFF2-40B4-BE49-F238E27FC236}">
                <a16:creationId xmlns:a16="http://schemas.microsoft.com/office/drawing/2014/main" id="{8F5B0A49-A3CD-CFA0-C43A-88F829127E5D}"/>
              </a:ext>
            </a:extLst>
          </p:cNvPr>
          <p:cNvSpPr>
            <a:spLocks noGrp="1"/>
          </p:cNvSpPr>
          <p:nvPr>
            <p:ph idx="1"/>
          </p:nvPr>
        </p:nvSpPr>
        <p:spPr>
          <a:xfrm>
            <a:off x="5835721" y="1825624"/>
            <a:ext cx="6209135" cy="5032375"/>
          </a:xfrm>
        </p:spPr>
        <p:txBody>
          <a:bodyPr>
            <a:normAutofit/>
          </a:bodyPr>
          <a:lstStyle/>
          <a:p>
            <a:r>
              <a:rPr lang="pt-BR" dirty="0"/>
              <a:t>Mas e quando as imagens são mais complexas?</a:t>
            </a:r>
          </a:p>
          <a:p>
            <a:r>
              <a:rPr lang="pt-BR" dirty="0"/>
              <a:t>Com cores, resoluções variadas, objetos não centralizados, com variação em termos de rotação, iluminação, escala, diferentes fundos, </a:t>
            </a:r>
            <a:r>
              <a:rPr lang="pt-BR" b="0" i="0" dirty="0">
                <a:effectLst/>
              </a:rPr>
              <a:t>oclusões, </a:t>
            </a:r>
            <a:r>
              <a:rPr lang="pt-BR" dirty="0"/>
              <a:t>etc.</a:t>
            </a:r>
          </a:p>
          <a:p>
            <a:r>
              <a:rPr lang="pt-BR" dirty="0"/>
              <a:t>Por exemplo, e se quiséssemos classificar imagens de pessoas e cavalos?</a:t>
            </a:r>
          </a:p>
        </p:txBody>
      </p:sp>
      <p:pic>
        <p:nvPicPr>
          <p:cNvPr id="5" name="Imagem 4">
            <a:extLst>
              <a:ext uri="{FF2B5EF4-FFF2-40B4-BE49-F238E27FC236}">
                <a16:creationId xmlns:a16="http://schemas.microsoft.com/office/drawing/2014/main" id="{B90DEACD-FB99-FF37-8876-F0514CDC9E70}"/>
              </a:ext>
            </a:extLst>
          </p:cNvPr>
          <p:cNvPicPr>
            <a:picLocks noChangeAspect="1"/>
          </p:cNvPicPr>
          <p:nvPr/>
        </p:nvPicPr>
        <p:blipFill>
          <a:blip r:embed="rId2"/>
          <a:stretch>
            <a:fillRect/>
          </a:stretch>
        </p:blipFill>
        <p:spPr>
          <a:xfrm>
            <a:off x="299250" y="1825624"/>
            <a:ext cx="2385575" cy="2422036"/>
          </a:xfrm>
          <a:prstGeom prst="rect">
            <a:avLst/>
          </a:prstGeom>
        </p:spPr>
      </p:pic>
      <p:pic>
        <p:nvPicPr>
          <p:cNvPr id="7" name="Imagem 6">
            <a:extLst>
              <a:ext uri="{FF2B5EF4-FFF2-40B4-BE49-F238E27FC236}">
                <a16:creationId xmlns:a16="http://schemas.microsoft.com/office/drawing/2014/main" id="{87D9D255-6733-0D61-095D-FE93735462D8}"/>
              </a:ext>
            </a:extLst>
          </p:cNvPr>
          <p:cNvPicPr>
            <a:picLocks noChangeAspect="1"/>
          </p:cNvPicPr>
          <p:nvPr/>
        </p:nvPicPr>
        <p:blipFill>
          <a:blip r:embed="rId3"/>
          <a:stretch>
            <a:fillRect/>
          </a:stretch>
        </p:blipFill>
        <p:spPr>
          <a:xfrm>
            <a:off x="2857863" y="4247660"/>
            <a:ext cx="2432590" cy="2422037"/>
          </a:xfrm>
          <a:prstGeom prst="rect">
            <a:avLst/>
          </a:prstGeom>
        </p:spPr>
      </p:pic>
    </p:spTree>
    <p:extLst>
      <p:ext uri="{BB962C8B-B14F-4D97-AF65-F5344CB8AC3E}">
        <p14:creationId xmlns:p14="http://schemas.microsoft.com/office/powerpoint/2010/main" val="904574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A951B7-26D0-12FA-7AE3-4CD59110067D}"/>
              </a:ext>
            </a:extLst>
          </p:cNvPr>
          <p:cNvSpPr>
            <a:spLocks noGrp="1"/>
          </p:cNvSpPr>
          <p:nvPr>
            <p:ph type="title"/>
          </p:nvPr>
        </p:nvSpPr>
        <p:spPr/>
        <p:txBody>
          <a:bodyPr/>
          <a:lstStyle/>
          <a:p>
            <a:r>
              <a:rPr lang="pt-BR" dirty="0"/>
              <a:t>Imagens complexas</a:t>
            </a:r>
          </a:p>
        </p:txBody>
      </p:sp>
      <p:sp>
        <p:nvSpPr>
          <p:cNvPr id="3" name="Espaço Reservado para Conteúdo 2">
            <a:extLst>
              <a:ext uri="{FF2B5EF4-FFF2-40B4-BE49-F238E27FC236}">
                <a16:creationId xmlns:a16="http://schemas.microsoft.com/office/drawing/2014/main" id="{8F5B0A49-A3CD-CFA0-C43A-88F829127E5D}"/>
              </a:ext>
            </a:extLst>
          </p:cNvPr>
          <p:cNvSpPr>
            <a:spLocks noGrp="1"/>
          </p:cNvSpPr>
          <p:nvPr>
            <p:ph idx="1"/>
          </p:nvPr>
        </p:nvSpPr>
        <p:spPr>
          <a:xfrm>
            <a:off x="5835721" y="1825624"/>
            <a:ext cx="6209135" cy="5032375"/>
          </a:xfrm>
        </p:spPr>
        <p:txBody>
          <a:bodyPr>
            <a:normAutofit/>
          </a:bodyPr>
          <a:lstStyle/>
          <a:p>
            <a:r>
              <a:rPr lang="pt-BR" dirty="0"/>
              <a:t>Usar </a:t>
            </a:r>
            <a:r>
              <a:rPr lang="pt-BR" b="1" i="1" dirty="0"/>
              <a:t>filtros de convolução</a:t>
            </a:r>
            <a:r>
              <a:rPr lang="pt-BR" dirty="0"/>
              <a:t> pode nos ajudar a resolver esse problema.</a:t>
            </a:r>
          </a:p>
          <a:p>
            <a:r>
              <a:rPr lang="pt-BR" dirty="0"/>
              <a:t>Os </a:t>
            </a:r>
            <a:r>
              <a:rPr lang="pt-BR" b="1" i="1" dirty="0"/>
              <a:t>filtros</a:t>
            </a:r>
            <a:r>
              <a:rPr lang="pt-BR" dirty="0"/>
              <a:t> podem ser </a:t>
            </a:r>
            <a:r>
              <a:rPr lang="pt-BR" b="1" i="1" dirty="0">
                <a:solidFill>
                  <a:srgbClr val="00B050"/>
                </a:solidFill>
              </a:rPr>
              <a:t>treinados para detectar características locais </a:t>
            </a:r>
            <a:r>
              <a:rPr lang="pt-BR" dirty="0"/>
              <a:t>que </a:t>
            </a:r>
            <a:r>
              <a:rPr lang="pt-BR" b="1" i="1" dirty="0">
                <a:solidFill>
                  <a:srgbClr val="7030A0"/>
                </a:solidFill>
              </a:rPr>
              <a:t>diferenciam pessoas de cavalos</a:t>
            </a:r>
            <a:r>
              <a:rPr lang="pt-BR" dirty="0"/>
              <a:t>.</a:t>
            </a:r>
          </a:p>
          <a:p>
            <a:r>
              <a:rPr lang="pt-BR" dirty="0"/>
              <a:t>Essa ideia de usar </a:t>
            </a:r>
            <a:r>
              <a:rPr lang="pt-BR" b="1" i="1" dirty="0">
                <a:solidFill>
                  <a:srgbClr val="00B050"/>
                </a:solidFill>
              </a:rPr>
              <a:t>filtros</a:t>
            </a:r>
            <a:r>
              <a:rPr lang="pt-BR" dirty="0"/>
              <a:t> que </a:t>
            </a:r>
            <a:r>
              <a:rPr lang="pt-BR" b="1" i="1" dirty="0">
                <a:solidFill>
                  <a:srgbClr val="00B050"/>
                </a:solidFill>
              </a:rPr>
              <a:t>detectam características</a:t>
            </a:r>
            <a:r>
              <a:rPr lang="pt-BR" dirty="0"/>
              <a:t> que fazem um </a:t>
            </a:r>
            <a:r>
              <a:rPr lang="pt-BR" b="1" i="1" dirty="0">
                <a:solidFill>
                  <a:srgbClr val="00B050"/>
                </a:solidFill>
              </a:rPr>
              <a:t>objeto ser diferente de outro</a:t>
            </a:r>
            <a:r>
              <a:rPr lang="pt-BR" dirty="0"/>
              <a:t> é </a:t>
            </a:r>
            <a:r>
              <a:rPr lang="pt-BR" b="1" i="1" dirty="0">
                <a:solidFill>
                  <a:srgbClr val="00B050"/>
                </a:solidFill>
              </a:rPr>
              <a:t>baseada</a:t>
            </a:r>
            <a:r>
              <a:rPr lang="pt-BR" dirty="0"/>
              <a:t> em como os neurônios do </a:t>
            </a:r>
            <a:r>
              <a:rPr lang="pt-BR" b="1" i="1" dirty="0">
                <a:solidFill>
                  <a:srgbClr val="7030A0"/>
                </a:solidFill>
              </a:rPr>
              <a:t>córtex visual </a:t>
            </a:r>
            <a:r>
              <a:rPr lang="pt-BR" b="1" i="1" dirty="0">
                <a:solidFill>
                  <a:srgbClr val="00B050"/>
                </a:solidFill>
              </a:rPr>
              <a:t>funciona</a:t>
            </a:r>
            <a:r>
              <a:rPr lang="pt-BR" dirty="0"/>
              <a:t>.</a:t>
            </a:r>
          </a:p>
        </p:txBody>
      </p:sp>
      <p:grpSp>
        <p:nvGrpSpPr>
          <p:cNvPr id="4" name="Agrupar 3">
            <a:extLst>
              <a:ext uri="{FF2B5EF4-FFF2-40B4-BE49-F238E27FC236}">
                <a16:creationId xmlns:a16="http://schemas.microsoft.com/office/drawing/2014/main" id="{39E951EA-BFC3-5882-4D5B-881852D4C8FB}"/>
              </a:ext>
            </a:extLst>
          </p:cNvPr>
          <p:cNvGrpSpPr/>
          <p:nvPr/>
        </p:nvGrpSpPr>
        <p:grpSpPr>
          <a:xfrm>
            <a:off x="1407560" y="2002400"/>
            <a:ext cx="2686050" cy="3504074"/>
            <a:chOff x="1407560" y="2002400"/>
            <a:chExt cx="2686050" cy="3504074"/>
          </a:xfrm>
        </p:grpSpPr>
        <p:pic>
          <p:nvPicPr>
            <p:cNvPr id="6" name="Picture 8" descr="Cat Sounds:Amazon.com.br:Appstore for Android">
              <a:extLst>
                <a:ext uri="{FF2B5EF4-FFF2-40B4-BE49-F238E27FC236}">
                  <a16:creationId xmlns:a16="http://schemas.microsoft.com/office/drawing/2014/main" id="{209A79E4-B049-5B83-6382-73CA34EA1D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79" t="7842" r="18218" b="8662"/>
            <a:stretch/>
          </p:blipFill>
          <p:spPr bwMode="auto">
            <a:xfrm>
              <a:off x="1407560" y="2002400"/>
              <a:ext cx="2686050" cy="3504074"/>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a:extLst>
                <a:ext uri="{FF2B5EF4-FFF2-40B4-BE49-F238E27FC236}">
                  <a16:creationId xmlns:a16="http://schemas.microsoft.com/office/drawing/2014/main" id="{A7BC8EFD-91B8-76E7-F83F-C3DF9FE2C87F}"/>
                </a:ext>
              </a:extLst>
            </p:cNvPr>
            <p:cNvSpPr/>
            <p:nvPr/>
          </p:nvSpPr>
          <p:spPr>
            <a:xfrm>
              <a:off x="2498585" y="200240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20B6110E-B934-8D25-01CE-37B1381F987A}"/>
                </a:ext>
              </a:extLst>
            </p:cNvPr>
            <p:cNvSpPr/>
            <p:nvPr/>
          </p:nvSpPr>
          <p:spPr>
            <a:xfrm>
              <a:off x="2624585" y="2938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551F55B2-7066-B27E-2615-BA7D9212E93B}"/>
                </a:ext>
              </a:extLst>
            </p:cNvPr>
            <p:cNvSpPr/>
            <p:nvPr/>
          </p:nvSpPr>
          <p:spPr>
            <a:xfrm>
              <a:off x="2810323" y="3190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F6CC3200-2382-E704-BA88-118134A502BF}"/>
                </a:ext>
              </a:extLst>
            </p:cNvPr>
            <p:cNvSpPr/>
            <p:nvPr/>
          </p:nvSpPr>
          <p:spPr>
            <a:xfrm>
              <a:off x="2750585" y="3442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02932EA7-85EF-FD72-2E3E-38937C816927}"/>
                </a:ext>
              </a:extLst>
            </p:cNvPr>
            <p:cNvSpPr/>
            <p:nvPr/>
          </p:nvSpPr>
          <p:spPr>
            <a:xfrm>
              <a:off x="1414064" y="44500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E3B9AF6D-A606-5A75-FB0C-FF5195BEA0CF}"/>
                </a:ext>
              </a:extLst>
            </p:cNvPr>
            <p:cNvSpPr/>
            <p:nvPr/>
          </p:nvSpPr>
          <p:spPr>
            <a:xfrm>
              <a:off x="2300735"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EA44ED4C-F82C-8A71-4AFB-6848B749B3DD}"/>
                </a:ext>
              </a:extLst>
            </p:cNvPr>
            <p:cNvSpPr/>
            <p:nvPr/>
          </p:nvSpPr>
          <p:spPr>
            <a:xfrm>
              <a:off x="3113356"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6D1F65B-4123-B0AC-CA52-101FAEB375CF}"/>
                </a:ext>
              </a:extLst>
            </p:cNvPr>
            <p:cNvSpPr/>
            <p:nvPr/>
          </p:nvSpPr>
          <p:spPr>
            <a:xfrm>
              <a:off x="3239356" y="4316468"/>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CA86CB97-88B9-F31E-51E1-9E1DEF10DB79}"/>
                </a:ext>
              </a:extLst>
            </p:cNvPr>
            <p:cNvSpPr/>
            <p:nvPr/>
          </p:nvSpPr>
          <p:spPr>
            <a:xfrm>
              <a:off x="3596135" y="272685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5212971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15190</TotalTime>
  <Words>5989</Words>
  <Application>Microsoft Office PowerPoint</Application>
  <PresentationFormat>Widescreen</PresentationFormat>
  <Paragraphs>1226</Paragraphs>
  <Slides>65</Slides>
  <Notes>32</Notes>
  <HiddenSlides>0</HiddenSlides>
  <MMClips>0</MMClips>
  <ScaleCrop>false</ScaleCrop>
  <HeadingPairs>
    <vt:vector size="6" baseType="variant">
      <vt:variant>
        <vt:lpstr>Fontes usadas</vt:lpstr>
      </vt:variant>
      <vt:variant>
        <vt:i4>11</vt:i4>
      </vt:variant>
      <vt:variant>
        <vt:lpstr>Tema</vt:lpstr>
      </vt:variant>
      <vt:variant>
        <vt:i4>1</vt:i4>
      </vt:variant>
      <vt:variant>
        <vt:lpstr>Títulos de slides</vt:lpstr>
      </vt:variant>
      <vt:variant>
        <vt:i4>65</vt:i4>
      </vt:variant>
    </vt:vector>
  </HeadingPairs>
  <TitlesOfParts>
    <vt:vector size="77" baseType="lpstr">
      <vt:lpstr>-apple-system</vt:lpstr>
      <vt:lpstr>Arial</vt:lpstr>
      <vt:lpstr>BlinkMacSystemFont</vt:lpstr>
      <vt:lpstr>Calibri</vt:lpstr>
      <vt:lpstr>Calibri Light</vt:lpstr>
      <vt:lpstr>Cambria Math</vt:lpstr>
      <vt:lpstr>Google Sans</vt:lpstr>
      <vt:lpstr>Roboto</vt:lpstr>
      <vt:lpstr>Söhne</vt:lpstr>
      <vt:lpstr>Trebuchet MS</vt:lpstr>
      <vt:lpstr>Wingdings</vt:lpstr>
      <vt:lpstr>Tema do Office</vt:lpstr>
      <vt:lpstr>TP557 - Tópicos avançados em IoT e Machine Learning: Introduzindo Convoluções</vt:lpstr>
      <vt:lpstr>O que vamos ver?</vt:lpstr>
      <vt:lpstr>Dados tabulares </vt:lpstr>
      <vt:lpstr>Padrões globais</vt:lpstr>
      <vt:lpstr>Localidade de referência</vt:lpstr>
      <vt:lpstr>Estrutura espacial</vt:lpstr>
      <vt:lpstr>Imagens simples e “comportadas”</vt:lpstr>
      <vt:lpstr>Imagens complexas</vt:lpstr>
      <vt:lpstr>Imagens complexas</vt:lpstr>
      <vt:lpstr>Neurônios biológicos</vt:lpstr>
      <vt:lpstr>Neurônios biológicos</vt:lpstr>
      <vt:lpstr>Diferença entre camadas densas e convolucionais</vt:lpstr>
      <vt:lpstr>Diferença entre camadas densas e convolucionais</vt:lpstr>
      <vt:lpstr>Diferença entre camadas densas e convolucionais</vt:lpstr>
      <vt:lpstr>Cores básicas e canais</vt:lpstr>
      <vt:lpstr>Filtros de convolução ou kernels</vt:lpstr>
      <vt:lpstr>Filtros de convolução ou kernels</vt:lpstr>
      <vt:lpstr>Operação de convolução com 1 canal</vt:lpstr>
      <vt:lpstr>Operação de convolução com 1 canal</vt:lpstr>
      <vt:lpstr>Operação de convolução com 1 canal</vt:lpstr>
      <vt:lpstr>Operação de convolução com 1 canal</vt:lpstr>
      <vt:lpstr>Operação de convolução com 1 canal</vt:lpstr>
      <vt:lpstr>Mapa de características</vt:lpstr>
      <vt:lpstr>Stride</vt:lpstr>
      <vt:lpstr>Convolução ou correlação cruzada?</vt:lpstr>
      <vt:lpstr>Operação de convolução com 3 canais</vt:lpstr>
      <vt:lpstr>Operação de convolução com 3 canais</vt:lpstr>
      <vt:lpstr>Operação de convolução com 3 canais</vt:lpstr>
      <vt:lpstr>Operação de convolução com 3 canais</vt:lpstr>
      <vt:lpstr>Kernels diferentes para características diferentes</vt:lpstr>
      <vt:lpstr>Kernels diferentes para características diferentes</vt:lpstr>
      <vt:lpstr>Filtros aprendem a detectar estruturas</vt:lpstr>
      <vt:lpstr>Aplicando kernels a imagens</vt:lpstr>
      <vt:lpstr>Aplicando kernels a imagens</vt:lpstr>
      <vt:lpstr>Camada de Pooling (ou subamostragem)</vt:lpstr>
      <vt:lpstr>Camada de Pooling (ou subamostragem)</vt:lpstr>
      <vt:lpstr>Camada de Pooling (ou subamostragem)</vt:lpstr>
      <vt:lpstr>Padding ou preenchimento</vt:lpstr>
      <vt:lpstr>Padding ou preenchimento</vt:lpstr>
      <vt:lpstr>Padding ou preenchimento</vt:lpstr>
      <vt:lpstr>Camadas densas</vt:lpstr>
      <vt:lpstr>Os filtros são aprendidos!</vt:lpstr>
      <vt:lpstr>Explorando CNNs</vt:lpstr>
      <vt:lpstr>Atividades</vt:lpstr>
      <vt:lpstr>Apresentação do PowerPoint</vt:lpstr>
      <vt:lpstr>Apresentação do PowerPoint</vt:lpstr>
      <vt:lpstr>Apresentação do PowerPoint</vt:lpstr>
      <vt:lpstr>Exemplo de classificação de imagens</vt:lpstr>
      <vt:lpstr>Exemplo de classificação de imagens</vt:lpstr>
      <vt:lpstr>Exemplo de classificação de imagens</vt:lpstr>
      <vt:lpstr>Exemplo de classificação de imagens</vt:lpstr>
      <vt:lpstr>Exemplo de classificação de imagens</vt:lpstr>
      <vt:lpstr>Exemplo de classificação de imagens</vt:lpstr>
      <vt:lpstr>Observação</vt:lpstr>
      <vt:lpstr>Características imperceptíveis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2539</cp:revision>
  <dcterms:created xsi:type="dcterms:W3CDTF">2020-01-20T13:50:05Z</dcterms:created>
  <dcterms:modified xsi:type="dcterms:W3CDTF">2023-10-06T00:51:47Z</dcterms:modified>
</cp:coreProperties>
</file>